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3"/>
  </p:notesMasterIdLst>
  <p:sldIdLst>
    <p:sldId id="256" r:id="rId2"/>
    <p:sldId id="257" r:id="rId3"/>
    <p:sldId id="258" r:id="rId4"/>
    <p:sldId id="282" r:id="rId5"/>
    <p:sldId id="260" r:id="rId6"/>
    <p:sldId id="261" r:id="rId7"/>
    <p:sldId id="283" r:id="rId8"/>
    <p:sldId id="293" r:id="rId9"/>
    <p:sldId id="290" r:id="rId10"/>
    <p:sldId id="284" r:id="rId11"/>
    <p:sldId id="291" r:id="rId12"/>
    <p:sldId id="285" r:id="rId13"/>
    <p:sldId id="294" r:id="rId14"/>
    <p:sldId id="295" r:id="rId15"/>
    <p:sldId id="296" r:id="rId16"/>
    <p:sldId id="297" r:id="rId17"/>
    <p:sldId id="298" r:id="rId18"/>
    <p:sldId id="299" r:id="rId19"/>
    <p:sldId id="300" r:id="rId20"/>
    <p:sldId id="301" r:id="rId21"/>
    <p:sldId id="302" r:id="rId22"/>
    <p:sldId id="292" r:id="rId23"/>
    <p:sldId id="286" r:id="rId24"/>
    <p:sldId id="303" r:id="rId25"/>
    <p:sldId id="304" r:id="rId26"/>
    <p:sldId id="305" r:id="rId27"/>
    <p:sldId id="306" r:id="rId28"/>
    <p:sldId id="307" r:id="rId29"/>
    <p:sldId id="308" r:id="rId30"/>
    <p:sldId id="309" r:id="rId31"/>
    <p:sldId id="310" r:id="rId32"/>
  </p:sldIdLst>
  <p:sldSz cx="9144000" cy="6858000" type="screen4x3"/>
  <p:notesSz cx="6858000" cy="9144000"/>
  <p:embeddedFontLst>
    <p:embeddedFont>
      <p:font typeface="Calibri" panose="020F0502020204030204" pitchFamily="34" charset="0"/>
      <p:regular r:id="rId34"/>
      <p:bold r:id="rId35"/>
      <p:italic r:id="rId36"/>
      <p:boldItalic r:id="rId37"/>
    </p:embeddedFont>
    <p:embeddedFont>
      <p:font typeface="Roboto Mono" panose="020B0604020202020204" charset="0"/>
      <p:regular r:id="rId38"/>
      <p:bold r:id="rId39"/>
      <p:italic r:id="rId40"/>
      <p:boldItalic r:id="rId41"/>
    </p:embeddedFont>
    <p:embeddedFont>
      <p:font typeface="Bebas Neue" panose="020B0604020202020204" charset="0"/>
      <p:regular r:id="rId42"/>
    </p:embeddedFont>
    <p:embeddedFont>
      <p:font typeface="Franklin Gothic" panose="020B0604020202020204" charset="0"/>
      <p:regular r:id="rId43"/>
      <p:bold r:id="rId44"/>
      <p:italic r:id="rId45"/>
      <p:boldItalic r:id="rId46"/>
    </p:embeddedFont>
    <p:embeddedFont>
      <p:font typeface="Roboto Condensed" panose="020B060402020202020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51" roundtripDataSignature="AMtx7miD6Gc37gEtQqA/QDqQ+zS5XHdNu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7E8EF71-A0D9-46DE-9518-66A10D2B5305}">
  <a:tblStyle styleId="{27E8EF71-A0D9-46DE-9518-66A10D2B5305}" styleName="Table_0">
    <a:wholeTbl>
      <a:tcTxStyle b="off" i="off">
        <a:font>
          <a:latin typeface="Arial"/>
          <a:ea typeface="Arial"/>
          <a:cs typeface="Arial"/>
        </a:font>
        <a:schemeClr val="lt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E7E7E8"/>
          </a:solidFill>
        </a:fill>
      </a:tcStyle>
    </a:wholeTbl>
    <a:band1H>
      <a:tcTxStyle/>
      <a:tcStyle>
        <a:tcBdr/>
        <a:fill>
          <a:solidFill>
            <a:srgbClr val="CACBCD"/>
          </a:solidFill>
        </a:fill>
      </a:tcStyle>
    </a:band1H>
    <a:band2H>
      <a:tcTxStyle/>
      <a:tcStyle>
        <a:tcBdr/>
      </a:tcStyle>
    </a:band2H>
    <a:band1V>
      <a:tcTxStyle/>
      <a:tcStyle>
        <a:tcBdr/>
        <a:fill>
          <a:solidFill>
            <a:srgbClr val="CACBCD"/>
          </a:solidFill>
        </a:fill>
      </a:tcStyle>
    </a:band1V>
    <a:band2V>
      <a:tcTxStyle/>
      <a:tcStyle>
        <a:tcBdr/>
      </a:tcStyle>
    </a:band2V>
    <a:lastCol>
      <a:tcTxStyle b="on" i="off"/>
      <a:tcStyle>
        <a:tcBdr>
          <a:left>
            <a:ln w="25400" cap="flat" cmpd="sng">
              <a:solidFill>
                <a:schemeClr val="lt1"/>
              </a:solidFill>
              <a:prstDash val="solid"/>
              <a:round/>
              <a:headEnd type="none" w="sm" len="sm"/>
              <a:tailEnd type="none" w="sm" len="sm"/>
            </a:ln>
          </a:left>
        </a:tcBdr>
        <a:fill>
          <a:solidFill>
            <a:srgbClr val="A9AAAE"/>
          </a:solidFill>
        </a:fill>
      </a:tcStyle>
    </a:lastCol>
    <a:firstCol>
      <a:tcTxStyle b="on" i="off"/>
      <a:tcStyle>
        <a:tcBdr>
          <a:right>
            <a:ln w="25400" cap="flat" cmpd="sng">
              <a:solidFill>
                <a:schemeClr val="lt1"/>
              </a:solidFill>
              <a:prstDash val="solid"/>
              <a:round/>
              <a:headEnd type="none" w="sm" len="sm"/>
              <a:tailEnd type="none" w="sm" len="sm"/>
            </a:ln>
          </a:right>
        </a:tcBdr>
        <a:fill>
          <a:solidFill>
            <a:srgbClr val="A9AAAE"/>
          </a:solidFill>
        </a:fill>
      </a:tcStyle>
    </a:firstCol>
    <a:lastRow>
      <a:tcTxStyle b="on" i="off"/>
      <a:tcStyle>
        <a:tcBdr>
          <a:top>
            <a:ln w="25400" cap="flat" cmpd="sng">
              <a:solidFill>
                <a:schemeClr val="lt1"/>
              </a:solidFill>
              <a:prstDash val="solid"/>
              <a:round/>
              <a:headEnd type="none" w="sm" len="sm"/>
              <a:tailEnd type="none" w="sm" len="sm"/>
            </a:ln>
          </a:top>
        </a:tcBdr>
        <a:fill>
          <a:solidFill>
            <a:srgbClr val="A9AAAE"/>
          </a:solidFill>
        </a:fill>
      </a:tcStyle>
    </a:lastRow>
    <a:seCell>
      <a:tcTxStyle/>
      <a:tcStyle>
        <a:tcBdr>
          <a:left>
            <a:ln w="9525" cap="flat" cmpd="sng">
              <a:solidFill>
                <a:srgbClr val="000000">
                  <a:alpha val="0"/>
                </a:srgbClr>
              </a:solidFill>
              <a:prstDash val="solid"/>
              <a:round/>
              <a:headEnd type="none" w="sm" len="sm"/>
              <a:tailEnd type="none" w="sm" len="sm"/>
            </a:ln>
          </a:left>
        </a:tcBdr>
      </a:tcStyle>
    </a:seCell>
    <a:swCell>
      <a:tcTxStyle/>
      <a:tcStyle>
        <a:tcBdr>
          <a:right>
            <a:ln w="9525" cap="flat" cmpd="sng">
              <a:solidFill>
                <a:srgbClr val="000000">
                  <a:alpha val="0"/>
                </a:srgbClr>
              </a:solidFill>
              <a:prstDash val="solid"/>
              <a:round/>
              <a:headEnd type="none" w="sm" len="sm"/>
              <a:tailEnd type="none" w="sm" len="sm"/>
            </a:ln>
          </a:right>
        </a:tcBdr>
      </a:tcStyle>
    </a:swCell>
    <a:firstRow>
      <a:tcTxStyle b="on" i="off"/>
      <a:tcStyle>
        <a:tcBdr>
          <a:bottom>
            <a:ln w="25400" cap="flat" cmpd="sng">
              <a:solidFill>
                <a:schemeClr val="lt1"/>
              </a:solidFill>
              <a:prstDash val="solid"/>
              <a:round/>
              <a:headEnd type="none" w="sm" len="sm"/>
              <a:tailEnd type="none" w="sm" len="sm"/>
            </a:ln>
          </a:bottom>
        </a:tcBdr>
        <a:fill>
          <a:solidFill>
            <a:schemeClr val="dk1"/>
          </a:solidFill>
        </a:fill>
      </a:tcStyle>
    </a:firstRow>
    <a:neCell>
      <a:tcTxStyle/>
      <a:tcStyle>
        <a:tcBdr>
          <a:left>
            <a:ln w="9525" cap="flat" cmpd="sng">
              <a:solidFill>
                <a:srgbClr val="000000">
                  <a:alpha val="0"/>
                </a:srgbClr>
              </a:solidFill>
              <a:prstDash val="solid"/>
              <a:round/>
              <a:headEnd type="none" w="sm" len="sm"/>
              <a:tailEnd type="none" w="sm" len="sm"/>
            </a:ln>
          </a:left>
        </a:tcBdr>
      </a:tcStyle>
    </a:neCell>
    <a:nwCell>
      <a:tcTxStyle/>
      <a:tcStyle>
        <a:tcBdr>
          <a:right>
            <a:ln w="9525" cap="flat" cmpd="sng">
              <a:solidFill>
                <a:srgbClr val="000000">
                  <a:alpha val="0"/>
                </a:srgbClr>
              </a:solidFill>
              <a:prstDash val="solid"/>
              <a:round/>
              <a:headEnd type="none" w="sm" len="sm"/>
              <a:tailEnd type="none" w="sm" len="sm"/>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75610"/>
  </p:normalViewPr>
  <p:slideViewPr>
    <p:cSldViewPr snapToGrid="0" snapToObjects="1">
      <p:cViewPr varScale="1">
        <p:scale>
          <a:sx n="53" d="100"/>
          <a:sy n="53" d="100"/>
        </p:scale>
        <p:origin x="166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26063894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 name="Google Shape;17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74050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4" name="Google Shape;20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9760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 name="Google Shape;19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28512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4" name="Google Shape;20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4878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4" name="Google Shape;20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22112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4" name="Google Shape;20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8860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4" name="Google Shape;20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4271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4" name="Google Shape;20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18844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4" name="Google Shape;20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41244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4" name="Google Shape;20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33272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4" name="Google Shape;20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2455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513908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4" name="Google Shape;20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3060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4" name="Google Shape;20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54405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 name="Google Shape;19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071755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ES" sz="1100" dirty="0">
                <a:solidFill>
                  <a:schemeClr val="dk2"/>
                </a:solidFill>
              </a:rPr>
              <a:t>Dentro de la estadística hay varias funciones que se utilizan normalmente y que pertenecen a los Modelos Descriptivos. </a:t>
            </a:r>
          </a:p>
          <a:p>
            <a:pPr marL="0" lvl="0" indent="0" algn="l" rtl="0">
              <a:spcBef>
                <a:spcPts val="0"/>
              </a:spcBef>
              <a:spcAft>
                <a:spcPts val="0"/>
              </a:spcAft>
              <a:buNone/>
            </a:pPr>
            <a:endParaRPr dirty="0"/>
          </a:p>
        </p:txBody>
      </p:sp>
      <p:sp>
        <p:nvSpPr>
          <p:cNvPr id="204" name="Google Shape;20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74843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 name="Google Shape;19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093882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4" name="Google Shape;20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64420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4" name="Google Shape;20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44819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4" name="Google Shape;20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84904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4" name="Google Shape;20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11704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4" name="Google Shape;20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9629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48069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4" name="Google Shape;20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50964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4" name="Google Shape;20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2087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8335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 name="Google Shape;19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80788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4" name="Google Shape;20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3078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4" name="Google Shape;20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31584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4" name="Google Shape;20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210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 name="Google Shape;19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197445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28"/>
          <p:cNvSpPr/>
          <p:nvPr/>
        </p:nvSpPr>
        <p:spPr>
          <a:xfrm flipH="1">
            <a:off x="-1" y="0"/>
            <a:ext cx="4629587" cy="6858000"/>
          </a:xfrm>
          <a:custGeom>
            <a:avLst/>
            <a:gdLst/>
            <a:ahLst/>
            <a:cxnLst/>
            <a:rect l="l" t="t" r="r" b="b"/>
            <a:pathLst>
              <a:path w="6172782" h="6858000" extrusionOk="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1" name="Google Shape;11;p28"/>
          <p:cNvPicPr preferRelativeResize="0"/>
          <p:nvPr/>
        </p:nvPicPr>
        <p:blipFill rotWithShape="1">
          <a:blip r:embed="rId2">
            <a:alphaModFix/>
          </a:blip>
          <a:srcRect/>
          <a:stretch/>
        </p:blipFill>
        <p:spPr>
          <a:xfrm>
            <a:off x="20" y="11958"/>
            <a:ext cx="4518116" cy="6840855"/>
          </a:xfrm>
          <a:custGeom>
            <a:avLst/>
            <a:gdLst/>
            <a:ahLst/>
            <a:cxnLst/>
            <a:rect l="l" t="t" r="r" b="b"/>
            <a:pathLst>
              <a:path w="6024154" h="6858000" extrusionOk="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ln>
            <a:noFill/>
          </a:ln>
        </p:spPr>
      </p:pic>
      <p:pic>
        <p:nvPicPr>
          <p:cNvPr id="12" name="Google Shape;12;p28"/>
          <p:cNvPicPr preferRelativeResize="0"/>
          <p:nvPr/>
        </p:nvPicPr>
        <p:blipFill rotWithShape="1">
          <a:blip r:embed="rId3">
            <a:alphaModFix/>
          </a:blip>
          <a:srcRect/>
          <a:stretch/>
        </p:blipFill>
        <p:spPr>
          <a:xfrm>
            <a:off x="5190123" y="212270"/>
            <a:ext cx="3748263" cy="586221"/>
          </a:xfrm>
          <a:prstGeom prst="rect">
            <a:avLst/>
          </a:prstGeom>
          <a:noFill/>
          <a:ln>
            <a:noFill/>
          </a:ln>
        </p:spPr>
      </p:pic>
      <p:sp>
        <p:nvSpPr>
          <p:cNvPr id="13" name="Google Shape;13;p28"/>
          <p:cNvSpPr txBox="1">
            <a:spLocks noGrp="1"/>
          </p:cNvSpPr>
          <p:nvPr>
            <p:ph type="subTitle" idx="1"/>
          </p:nvPr>
        </p:nvSpPr>
        <p:spPr>
          <a:xfrm>
            <a:off x="5284700" y="5620875"/>
            <a:ext cx="3603900" cy="873900"/>
          </a:xfrm>
          <a:prstGeom prst="rect">
            <a:avLst/>
          </a:prstGeom>
          <a:solidFill>
            <a:srgbClr val="DE3075"/>
          </a:solidFill>
          <a:ln>
            <a:noFill/>
          </a:ln>
        </p:spPr>
        <p:txBody>
          <a:bodyPr spcFirstLastPara="1" wrap="square" lIns="91425" tIns="0" rIns="182875" bIns="0" anchor="t" anchorCtr="0">
            <a:noAutofit/>
          </a:bodyPr>
          <a:lstStyle>
            <a:lvl1pPr lvl="0" algn="r">
              <a:lnSpc>
                <a:spcPct val="90000"/>
              </a:lnSpc>
              <a:spcBef>
                <a:spcPts val="1000"/>
              </a:spcBef>
              <a:spcAft>
                <a:spcPts val="0"/>
              </a:spcAft>
              <a:buSzPts val="2800"/>
              <a:buNone/>
              <a:defRPr sz="4800" b="1">
                <a:solidFill>
                  <a:srgbClr val="FFFFFF"/>
                </a:solidFill>
                <a:latin typeface="Calibri"/>
                <a:ea typeface="Calibri"/>
                <a:cs typeface="Calibri"/>
                <a:sym typeface="Calibri"/>
              </a:defRPr>
            </a:lvl1pPr>
            <a:lvl2pPr lvl="1" algn="r">
              <a:lnSpc>
                <a:spcPct val="90000"/>
              </a:lnSpc>
              <a:spcBef>
                <a:spcPts val="1000"/>
              </a:spcBef>
              <a:spcAft>
                <a:spcPts val="0"/>
              </a:spcAft>
              <a:buSzPts val="2400"/>
              <a:buNone/>
              <a:defRPr sz="4800" b="1">
                <a:solidFill>
                  <a:srgbClr val="FFFFFF"/>
                </a:solidFill>
              </a:defRPr>
            </a:lvl2pPr>
            <a:lvl3pPr lvl="2" algn="r">
              <a:lnSpc>
                <a:spcPct val="90000"/>
              </a:lnSpc>
              <a:spcBef>
                <a:spcPts val="1000"/>
              </a:spcBef>
              <a:spcAft>
                <a:spcPts val="0"/>
              </a:spcAft>
              <a:buSzPts val="1800"/>
              <a:buNone/>
              <a:defRPr sz="4800" b="1">
                <a:solidFill>
                  <a:srgbClr val="FFFFFF"/>
                </a:solidFill>
              </a:defRPr>
            </a:lvl3pPr>
            <a:lvl4pPr lvl="3" algn="r">
              <a:lnSpc>
                <a:spcPct val="90000"/>
              </a:lnSpc>
              <a:spcBef>
                <a:spcPts val="1000"/>
              </a:spcBef>
              <a:spcAft>
                <a:spcPts val="0"/>
              </a:spcAft>
              <a:buSzPts val="1600"/>
              <a:buNone/>
              <a:defRPr sz="4800" b="1">
                <a:solidFill>
                  <a:srgbClr val="FFFFFF"/>
                </a:solidFill>
              </a:defRPr>
            </a:lvl4pPr>
            <a:lvl5pPr lvl="4" algn="r">
              <a:lnSpc>
                <a:spcPct val="90000"/>
              </a:lnSpc>
              <a:spcBef>
                <a:spcPts val="1000"/>
              </a:spcBef>
              <a:spcAft>
                <a:spcPts val="0"/>
              </a:spcAft>
              <a:buSzPts val="1400"/>
              <a:buNone/>
              <a:defRPr sz="4800" b="1">
                <a:solidFill>
                  <a:srgbClr val="FFFFFF"/>
                </a:solidFill>
              </a:defRPr>
            </a:lvl5pPr>
            <a:lvl6pPr lvl="5" algn="r">
              <a:lnSpc>
                <a:spcPct val="90000"/>
              </a:lnSpc>
              <a:spcBef>
                <a:spcPts val="1000"/>
              </a:spcBef>
              <a:spcAft>
                <a:spcPts val="0"/>
              </a:spcAft>
              <a:buSzPts val="1200"/>
              <a:buNone/>
              <a:defRPr sz="4800" b="1">
                <a:solidFill>
                  <a:srgbClr val="FFFFFF"/>
                </a:solidFill>
              </a:defRPr>
            </a:lvl6pPr>
            <a:lvl7pPr lvl="6" algn="r">
              <a:lnSpc>
                <a:spcPct val="90000"/>
              </a:lnSpc>
              <a:spcBef>
                <a:spcPts val="1000"/>
              </a:spcBef>
              <a:spcAft>
                <a:spcPts val="0"/>
              </a:spcAft>
              <a:buSzPts val="1000"/>
              <a:buNone/>
              <a:defRPr sz="4800" b="1">
                <a:solidFill>
                  <a:srgbClr val="FFFFFF"/>
                </a:solidFill>
              </a:defRPr>
            </a:lvl7pPr>
            <a:lvl8pPr lvl="7" algn="r">
              <a:lnSpc>
                <a:spcPct val="90000"/>
              </a:lnSpc>
              <a:spcBef>
                <a:spcPts val="1000"/>
              </a:spcBef>
              <a:spcAft>
                <a:spcPts val="0"/>
              </a:spcAft>
              <a:buSzPts val="800"/>
              <a:buNone/>
              <a:defRPr sz="4800" b="1">
                <a:solidFill>
                  <a:srgbClr val="FFFFFF"/>
                </a:solidFill>
              </a:defRPr>
            </a:lvl8pPr>
            <a:lvl9pPr lvl="8" algn="r">
              <a:lnSpc>
                <a:spcPct val="90000"/>
              </a:lnSpc>
              <a:spcBef>
                <a:spcPts val="1000"/>
              </a:spcBef>
              <a:spcAft>
                <a:spcPts val="0"/>
              </a:spcAft>
              <a:buSzPts val="600"/>
              <a:buNone/>
              <a:defRPr sz="4800" b="1">
                <a:solidFill>
                  <a:srgbClr val="FFFFFF"/>
                </a:solidFill>
              </a:defRPr>
            </a:lvl9pPr>
          </a:lstStyle>
          <a:p>
            <a:endParaRPr/>
          </a:p>
        </p:txBody>
      </p:sp>
      <p:sp>
        <p:nvSpPr>
          <p:cNvPr id="14" name="Google Shape;14;p28"/>
          <p:cNvSpPr txBox="1">
            <a:spLocks noGrp="1"/>
          </p:cNvSpPr>
          <p:nvPr>
            <p:ph type="title"/>
          </p:nvPr>
        </p:nvSpPr>
        <p:spPr>
          <a:xfrm>
            <a:off x="3993775" y="2487700"/>
            <a:ext cx="4894800" cy="2891100"/>
          </a:xfrm>
          <a:prstGeom prst="rect">
            <a:avLst/>
          </a:prstGeom>
          <a:noFill/>
          <a:ln>
            <a:noFill/>
          </a:ln>
        </p:spPr>
        <p:txBody>
          <a:bodyPr spcFirstLastPara="1" wrap="square" lIns="91425" tIns="45700" rIns="91425" bIns="45700" anchor="b" anchorCtr="0">
            <a:noAutofit/>
          </a:bodyPr>
          <a:lstStyle>
            <a:lvl1pPr lvl="0" algn="r">
              <a:lnSpc>
                <a:spcPct val="90000"/>
              </a:lnSpc>
              <a:spcBef>
                <a:spcPts val="0"/>
              </a:spcBef>
              <a:spcAft>
                <a:spcPts val="0"/>
              </a:spcAft>
              <a:buSzPts val="3000"/>
              <a:buNone/>
              <a:defRPr sz="6600">
                <a:latin typeface="Calibri"/>
                <a:ea typeface="Calibri"/>
                <a:cs typeface="Calibri"/>
                <a:sym typeface="Calibri"/>
              </a:defRPr>
            </a:lvl1pPr>
            <a:lvl2pPr lvl="1" algn="r">
              <a:lnSpc>
                <a:spcPct val="100000"/>
              </a:lnSpc>
              <a:spcBef>
                <a:spcPts val="0"/>
              </a:spcBef>
              <a:spcAft>
                <a:spcPts val="0"/>
              </a:spcAft>
              <a:buSzPts val="3000"/>
              <a:buNone/>
              <a:defRPr sz="5600"/>
            </a:lvl2pPr>
            <a:lvl3pPr lvl="2" algn="r">
              <a:lnSpc>
                <a:spcPct val="100000"/>
              </a:lnSpc>
              <a:spcBef>
                <a:spcPts val="0"/>
              </a:spcBef>
              <a:spcAft>
                <a:spcPts val="0"/>
              </a:spcAft>
              <a:buSzPts val="3000"/>
              <a:buNone/>
              <a:defRPr sz="5600"/>
            </a:lvl3pPr>
            <a:lvl4pPr lvl="3" algn="r">
              <a:lnSpc>
                <a:spcPct val="100000"/>
              </a:lnSpc>
              <a:spcBef>
                <a:spcPts val="0"/>
              </a:spcBef>
              <a:spcAft>
                <a:spcPts val="0"/>
              </a:spcAft>
              <a:buSzPts val="3000"/>
              <a:buNone/>
              <a:defRPr sz="5600"/>
            </a:lvl4pPr>
            <a:lvl5pPr lvl="4" algn="r">
              <a:lnSpc>
                <a:spcPct val="100000"/>
              </a:lnSpc>
              <a:spcBef>
                <a:spcPts val="0"/>
              </a:spcBef>
              <a:spcAft>
                <a:spcPts val="0"/>
              </a:spcAft>
              <a:buSzPts val="3000"/>
              <a:buNone/>
              <a:defRPr sz="5600"/>
            </a:lvl5pPr>
            <a:lvl6pPr lvl="5" algn="r">
              <a:lnSpc>
                <a:spcPct val="100000"/>
              </a:lnSpc>
              <a:spcBef>
                <a:spcPts val="0"/>
              </a:spcBef>
              <a:spcAft>
                <a:spcPts val="0"/>
              </a:spcAft>
              <a:buSzPts val="3000"/>
              <a:buNone/>
              <a:defRPr sz="5600"/>
            </a:lvl6pPr>
            <a:lvl7pPr lvl="6" algn="r">
              <a:lnSpc>
                <a:spcPct val="100000"/>
              </a:lnSpc>
              <a:spcBef>
                <a:spcPts val="0"/>
              </a:spcBef>
              <a:spcAft>
                <a:spcPts val="0"/>
              </a:spcAft>
              <a:buSzPts val="3000"/>
              <a:buNone/>
              <a:defRPr sz="5600"/>
            </a:lvl7pPr>
            <a:lvl8pPr lvl="7" algn="r">
              <a:lnSpc>
                <a:spcPct val="100000"/>
              </a:lnSpc>
              <a:spcBef>
                <a:spcPts val="0"/>
              </a:spcBef>
              <a:spcAft>
                <a:spcPts val="0"/>
              </a:spcAft>
              <a:buSzPts val="3000"/>
              <a:buNone/>
              <a:defRPr sz="5600"/>
            </a:lvl8pPr>
            <a:lvl9pPr lvl="8" algn="r">
              <a:lnSpc>
                <a:spcPct val="100000"/>
              </a:lnSpc>
              <a:spcBef>
                <a:spcPts val="0"/>
              </a:spcBef>
              <a:spcAft>
                <a:spcPts val="0"/>
              </a:spcAft>
              <a:buSzPts val="3000"/>
              <a:buNone/>
              <a:defRPr sz="5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5"/>
        <p:cNvGrpSpPr/>
        <p:nvPr/>
      </p:nvGrpSpPr>
      <p:grpSpPr>
        <a:xfrm>
          <a:off x="0" y="0"/>
          <a:ext cx="0" cy="0"/>
          <a:chOff x="0" y="0"/>
          <a:chExt cx="0" cy="0"/>
        </a:xfrm>
      </p:grpSpPr>
      <p:sp>
        <p:nvSpPr>
          <p:cNvPr id="16" name="Google Shape;16;p29"/>
          <p:cNvSpPr txBox="1"/>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6C7A8A"/>
                </a:solidFill>
                <a:latin typeface="Roboto Mono"/>
                <a:ea typeface="Roboto Mono"/>
                <a:cs typeface="Roboto Mono"/>
                <a:sym typeface="Roboto Mono"/>
              </a:rPr>
              <a:t>‹Nº›</a:t>
            </a:fld>
            <a:endParaRPr sz="1200" b="0" i="0" u="none" strike="noStrike" cap="none">
              <a:solidFill>
                <a:srgbClr val="6C7A8A"/>
              </a:solidFill>
              <a:latin typeface="Roboto Mono"/>
              <a:ea typeface="Roboto Mono"/>
              <a:cs typeface="Roboto Mono"/>
              <a:sym typeface="Roboto Mon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bg>
      <p:bgPr>
        <a:solidFill>
          <a:schemeClr val="dk2"/>
        </a:solidFill>
        <a:effectLst/>
      </p:bgPr>
    </p:bg>
    <p:spTree>
      <p:nvGrpSpPr>
        <p:cNvPr id="1" name="Shape 17"/>
        <p:cNvGrpSpPr/>
        <p:nvPr/>
      </p:nvGrpSpPr>
      <p:grpSpPr>
        <a:xfrm>
          <a:off x="0" y="0"/>
          <a:ext cx="0" cy="0"/>
          <a:chOff x="0" y="0"/>
          <a:chExt cx="0" cy="0"/>
        </a:xfrm>
      </p:grpSpPr>
      <p:sp>
        <p:nvSpPr>
          <p:cNvPr id="18" name="Google Shape;18;p30"/>
          <p:cNvSpPr txBox="1">
            <a:spLocks noGrp="1"/>
          </p:cNvSpPr>
          <p:nvPr>
            <p:ph type="body" idx="1"/>
          </p:nvPr>
        </p:nvSpPr>
        <p:spPr>
          <a:xfrm>
            <a:off x="560387" y="2634922"/>
            <a:ext cx="8023225" cy="2275770"/>
          </a:xfrm>
          <a:prstGeom prst="rect">
            <a:avLst/>
          </a:prstGeom>
          <a:noFill/>
          <a:ln>
            <a:noFill/>
          </a:ln>
        </p:spPr>
        <p:txBody>
          <a:bodyPr spcFirstLastPara="1" wrap="square" lIns="90000" tIns="45700" rIns="91425" bIns="45700" anchor="ctr" anchorCtr="0">
            <a:noAutofit/>
          </a:bodyPr>
          <a:lstStyle>
            <a:lvl1pPr marL="457200" lvl="0" indent="-228600" algn="ctr">
              <a:lnSpc>
                <a:spcPct val="90000"/>
              </a:lnSpc>
              <a:spcBef>
                <a:spcPts val="1000"/>
              </a:spcBef>
              <a:spcAft>
                <a:spcPts val="0"/>
              </a:spcAft>
              <a:buSzPts val="2800"/>
              <a:buNone/>
              <a:defRPr sz="4000">
                <a:solidFill>
                  <a:schemeClr val="lt1"/>
                </a:solidFill>
                <a:latin typeface="Calibri"/>
                <a:ea typeface="Calibri"/>
                <a:cs typeface="Calibri"/>
                <a:sym typeface="Calibri"/>
              </a:defRPr>
            </a:lvl1pPr>
            <a:lvl2pPr marL="914400" lvl="1" indent="-381000" algn="l">
              <a:lnSpc>
                <a:spcPct val="90000"/>
              </a:lnSpc>
              <a:spcBef>
                <a:spcPts val="500"/>
              </a:spcBef>
              <a:spcAft>
                <a:spcPts val="0"/>
              </a:spcAft>
              <a:buSzPts val="2400"/>
              <a:buChar char="•"/>
              <a:defRPr/>
            </a:lvl2pPr>
            <a:lvl3pPr marL="1371600" lvl="2" indent="-342900" algn="l">
              <a:lnSpc>
                <a:spcPct val="90000"/>
              </a:lnSpc>
              <a:spcBef>
                <a:spcPts val="500"/>
              </a:spcBef>
              <a:spcAft>
                <a:spcPts val="0"/>
              </a:spcAft>
              <a:buSzPts val="1800"/>
              <a:buChar char="○"/>
              <a:defRPr/>
            </a:lvl3pPr>
            <a:lvl4pPr marL="1828800" lvl="3" indent="-330200" algn="l">
              <a:lnSpc>
                <a:spcPct val="90000"/>
              </a:lnSpc>
              <a:spcBef>
                <a:spcPts val="500"/>
              </a:spcBef>
              <a:spcAft>
                <a:spcPts val="0"/>
              </a:spcAft>
              <a:buSzPts val="1600"/>
              <a:buChar char="•"/>
              <a:defRPr/>
            </a:lvl4pPr>
            <a:lvl5pPr marL="2286000" lvl="4" indent="-317500" algn="l">
              <a:lnSpc>
                <a:spcPct val="90000"/>
              </a:lnSpc>
              <a:spcBef>
                <a:spcPts val="500"/>
              </a:spcBef>
              <a:spcAft>
                <a:spcPts val="0"/>
              </a:spcAft>
              <a:buSzPts val="1400"/>
              <a:buChar char="•"/>
              <a:defRPr/>
            </a:lvl5pPr>
            <a:lvl6pPr marL="2743200" lvl="5" indent="-304800" algn="l">
              <a:lnSpc>
                <a:spcPct val="90000"/>
              </a:lnSpc>
              <a:spcBef>
                <a:spcPts val="500"/>
              </a:spcBef>
              <a:spcAft>
                <a:spcPts val="0"/>
              </a:spcAft>
              <a:buSzPts val="1200"/>
              <a:buChar char="•"/>
              <a:defRPr/>
            </a:lvl6pPr>
            <a:lvl7pPr marL="3200400" lvl="6" indent="-292100" algn="l">
              <a:lnSpc>
                <a:spcPct val="90000"/>
              </a:lnSpc>
              <a:spcBef>
                <a:spcPts val="500"/>
              </a:spcBef>
              <a:spcAft>
                <a:spcPts val="0"/>
              </a:spcAft>
              <a:buSzPts val="1000"/>
              <a:buChar char="•"/>
              <a:defRPr/>
            </a:lvl7pPr>
            <a:lvl8pPr marL="3657600" lvl="7" indent="-279400" algn="l">
              <a:lnSpc>
                <a:spcPct val="90000"/>
              </a:lnSpc>
              <a:spcBef>
                <a:spcPts val="500"/>
              </a:spcBef>
              <a:spcAft>
                <a:spcPts val="0"/>
              </a:spcAft>
              <a:buSzPts val="800"/>
              <a:buChar char="•"/>
              <a:defRPr/>
            </a:lvl8pPr>
            <a:lvl9pPr marL="4114800" lvl="8" indent="-266700" algn="l">
              <a:lnSpc>
                <a:spcPct val="90000"/>
              </a:lnSpc>
              <a:spcBef>
                <a:spcPts val="500"/>
              </a:spcBef>
              <a:spcAft>
                <a:spcPts val="0"/>
              </a:spcAft>
              <a:buSzPts val="600"/>
              <a:buChar char="•"/>
              <a:defRPr/>
            </a:lvl9pPr>
          </a:lstStyle>
          <a:p>
            <a:endParaRPr/>
          </a:p>
        </p:txBody>
      </p:sp>
      <p:pic>
        <p:nvPicPr>
          <p:cNvPr id="19" name="Google Shape;19;p30"/>
          <p:cNvPicPr preferRelativeResize="0"/>
          <p:nvPr/>
        </p:nvPicPr>
        <p:blipFill rotWithShape="1">
          <a:blip r:embed="rId2">
            <a:alphaModFix/>
          </a:blip>
          <a:srcRect/>
          <a:stretch/>
        </p:blipFill>
        <p:spPr>
          <a:xfrm>
            <a:off x="6179349" y="392750"/>
            <a:ext cx="2759037" cy="459625"/>
          </a:xfrm>
          <a:prstGeom prst="rect">
            <a:avLst/>
          </a:prstGeom>
          <a:noFill/>
          <a:ln>
            <a:noFill/>
          </a:ln>
        </p:spPr>
      </p:pic>
      <p:sp>
        <p:nvSpPr>
          <p:cNvPr id="20" name="Google Shape;20;p30"/>
          <p:cNvSpPr txBox="1">
            <a:spLocks noGrp="1"/>
          </p:cNvSpPr>
          <p:nvPr>
            <p:ph type="body" idx="2"/>
          </p:nvPr>
        </p:nvSpPr>
        <p:spPr>
          <a:xfrm>
            <a:off x="560387" y="1632286"/>
            <a:ext cx="8023225" cy="665749"/>
          </a:xfrm>
          <a:prstGeom prst="rect">
            <a:avLst/>
          </a:prstGeom>
          <a:solidFill>
            <a:schemeClr val="accent1"/>
          </a:solidFill>
          <a:ln>
            <a:noFill/>
          </a:ln>
        </p:spPr>
        <p:txBody>
          <a:bodyPr spcFirstLastPara="1" wrap="square" lIns="90000" tIns="45700" rIns="91425" bIns="45700" anchor="t" anchorCtr="0">
            <a:noAutofit/>
          </a:bodyPr>
          <a:lstStyle>
            <a:lvl1pPr marL="457200" lvl="0" indent="-228600" algn="ctr">
              <a:lnSpc>
                <a:spcPct val="90000"/>
              </a:lnSpc>
              <a:spcBef>
                <a:spcPts val="1000"/>
              </a:spcBef>
              <a:spcAft>
                <a:spcPts val="0"/>
              </a:spcAft>
              <a:buSzPts val="2800"/>
              <a:buNone/>
              <a:defRPr sz="2800">
                <a:solidFill>
                  <a:schemeClr val="lt1"/>
                </a:solidFill>
                <a:latin typeface="Calibri"/>
                <a:ea typeface="Calibri"/>
                <a:cs typeface="Calibri"/>
                <a:sym typeface="Calibri"/>
              </a:defRPr>
            </a:lvl1pPr>
            <a:lvl2pPr marL="914400" lvl="1" indent="-381000" algn="l">
              <a:lnSpc>
                <a:spcPct val="90000"/>
              </a:lnSpc>
              <a:spcBef>
                <a:spcPts val="500"/>
              </a:spcBef>
              <a:spcAft>
                <a:spcPts val="0"/>
              </a:spcAft>
              <a:buSzPts val="2400"/>
              <a:buChar char="•"/>
              <a:defRPr/>
            </a:lvl2pPr>
            <a:lvl3pPr marL="1371600" lvl="2" indent="-342900" algn="l">
              <a:lnSpc>
                <a:spcPct val="90000"/>
              </a:lnSpc>
              <a:spcBef>
                <a:spcPts val="500"/>
              </a:spcBef>
              <a:spcAft>
                <a:spcPts val="0"/>
              </a:spcAft>
              <a:buSzPts val="1800"/>
              <a:buChar char="○"/>
              <a:defRPr/>
            </a:lvl3pPr>
            <a:lvl4pPr marL="1828800" lvl="3" indent="-330200" algn="l">
              <a:lnSpc>
                <a:spcPct val="90000"/>
              </a:lnSpc>
              <a:spcBef>
                <a:spcPts val="500"/>
              </a:spcBef>
              <a:spcAft>
                <a:spcPts val="0"/>
              </a:spcAft>
              <a:buSzPts val="1600"/>
              <a:buChar char="•"/>
              <a:defRPr/>
            </a:lvl4pPr>
            <a:lvl5pPr marL="2286000" lvl="4" indent="-317500" algn="l">
              <a:lnSpc>
                <a:spcPct val="90000"/>
              </a:lnSpc>
              <a:spcBef>
                <a:spcPts val="500"/>
              </a:spcBef>
              <a:spcAft>
                <a:spcPts val="0"/>
              </a:spcAft>
              <a:buSzPts val="1400"/>
              <a:buChar char="•"/>
              <a:defRPr/>
            </a:lvl5pPr>
            <a:lvl6pPr marL="2743200" lvl="5" indent="-304800" algn="l">
              <a:lnSpc>
                <a:spcPct val="90000"/>
              </a:lnSpc>
              <a:spcBef>
                <a:spcPts val="500"/>
              </a:spcBef>
              <a:spcAft>
                <a:spcPts val="0"/>
              </a:spcAft>
              <a:buSzPts val="1200"/>
              <a:buChar char="•"/>
              <a:defRPr/>
            </a:lvl6pPr>
            <a:lvl7pPr marL="3200400" lvl="6" indent="-292100" algn="l">
              <a:lnSpc>
                <a:spcPct val="90000"/>
              </a:lnSpc>
              <a:spcBef>
                <a:spcPts val="500"/>
              </a:spcBef>
              <a:spcAft>
                <a:spcPts val="0"/>
              </a:spcAft>
              <a:buSzPts val="1000"/>
              <a:buChar char="•"/>
              <a:defRPr/>
            </a:lvl7pPr>
            <a:lvl8pPr marL="3657600" lvl="7" indent="-279400" algn="l">
              <a:lnSpc>
                <a:spcPct val="90000"/>
              </a:lnSpc>
              <a:spcBef>
                <a:spcPts val="500"/>
              </a:spcBef>
              <a:spcAft>
                <a:spcPts val="0"/>
              </a:spcAft>
              <a:buSzPts val="800"/>
              <a:buChar char="•"/>
              <a:defRPr/>
            </a:lvl8pPr>
            <a:lvl9pPr marL="4114800" lvl="8" indent="-266700" algn="l">
              <a:lnSpc>
                <a:spcPct val="90000"/>
              </a:lnSpc>
              <a:spcBef>
                <a:spcPts val="500"/>
              </a:spcBef>
              <a:spcAft>
                <a:spcPts val="0"/>
              </a:spcAft>
              <a:buSzPts val="600"/>
              <a:buChar char="•"/>
              <a:defRPr/>
            </a:lvl9pPr>
          </a:lstStyle>
          <a:p>
            <a:endParaRPr/>
          </a:p>
        </p:txBody>
      </p:sp>
      <p:sp>
        <p:nvSpPr>
          <p:cNvPr id="21" name="Google Shape;21;p30"/>
          <p:cNvSpPr/>
          <p:nvPr/>
        </p:nvSpPr>
        <p:spPr>
          <a:xfrm>
            <a:off x="770850" y="212725"/>
            <a:ext cx="903600" cy="813000"/>
          </a:xfrm>
          <a:prstGeom prst="parallelogram">
            <a:avLst>
              <a:gd name="adj" fmla="val 4531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30"/>
          <p:cNvSpPr/>
          <p:nvPr/>
        </p:nvSpPr>
        <p:spPr>
          <a:xfrm>
            <a:off x="146422" y="212725"/>
            <a:ext cx="903600" cy="813000"/>
          </a:xfrm>
          <a:prstGeom prst="parallelogram">
            <a:avLst>
              <a:gd name="adj" fmla="val 45310"/>
            </a:avLst>
          </a:prstGeom>
          <a:gradFill>
            <a:gsLst>
              <a:gs pos="0">
                <a:schemeClr val="dk2"/>
              </a:gs>
              <a:gs pos="65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30"/>
          <p:cNvSpPr/>
          <p:nvPr/>
        </p:nvSpPr>
        <p:spPr>
          <a:xfrm>
            <a:off x="1372975" y="212725"/>
            <a:ext cx="4806374" cy="813000"/>
          </a:xfrm>
          <a:prstGeom prst="parallelogram">
            <a:avLst>
              <a:gd name="adj" fmla="val 4531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ebas Neue"/>
              <a:ea typeface="Bebas Neue"/>
              <a:cs typeface="Bebas Neue"/>
              <a:sym typeface="Bebas Neue"/>
            </a:endParaRPr>
          </a:p>
        </p:txBody>
      </p:sp>
      <p:sp>
        <p:nvSpPr>
          <p:cNvPr id="24" name="Google Shape;24;p30"/>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818990"/>
              </a:buClr>
              <a:buSzPts val="1800"/>
              <a:buNone/>
              <a:defRPr>
                <a:solidFill>
                  <a:schemeClr val="accent1"/>
                </a:solidFill>
                <a:latin typeface="Calibri"/>
                <a:ea typeface="Calibri"/>
                <a:cs typeface="Calibri"/>
                <a:sym typeface="Calibri"/>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cabezado de sección 1">
  <p:cSld name="TITLE_4_1_1">
    <p:bg>
      <p:bgPr>
        <a:solidFill>
          <a:schemeClr val="dk2"/>
        </a:solidFill>
        <a:effectLst/>
      </p:bgPr>
    </p:bg>
    <p:spTree>
      <p:nvGrpSpPr>
        <p:cNvPr id="1" name="Shape 33"/>
        <p:cNvGrpSpPr/>
        <p:nvPr/>
      </p:nvGrpSpPr>
      <p:grpSpPr>
        <a:xfrm>
          <a:off x="0" y="0"/>
          <a:ext cx="0" cy="0"/>
          <a:chOff x="0" y="0"/>
          <a:chExt cx="0" cy="0"/>
        </a:xfrm>
      </p:grpSpPr>
      <p:pic>
        <p:nvPicPr>
          <p:cNvPr id="34" name="Google Shape;34;p32"/>
          <p:cNvPicPr preferRelativeResize="0"/>
          <p:nvPr/>
        </p:nvPicPr>
        <p:blipFill rotWithShape="1">
          <a:blip r:embed="rId2">
            <a:alphaModFix/>
          </a:blip>
          <a:srcRect/>
          <a:stretch/>
        </p:blipFill>
        <p:spPr>
          <a:xfrm>
            <a:off x="5177307" y="186298"/>
            <a:ext cx="3812148" cy="601304"/>
          </a:xfrm>
          <a:prstGeom prst="rect">
            <a:avLst/>
          </a:prstGeom>
          <a:noFill/>
          <a:ln>
            <a:noFill/>
          </a:ln>
        </p:spPr>
      </p:pic>
      <p:grpSp>
        <p:nvGrpSpPr>
          <p:cNvPr id="35" name="Google Shape;35;p32"/>
          <p:cNvGrpSpPr/>
          <p:nvPr/>
        </p:nvGrpSpPr>
        <p:grpSpPr>
          <a:xfrm>
            <a:off x="0" y="-124"/>
            <a:ext cx="4853665" cy="5740374"/>
            <a:chOff x="0" y="-126"/>
            <a:chExt cx="4554438" cy="5386482"/>
          </a:xfrm>
        </p:grpSpPr>
        <p:sp>
          <p:nvSpPr>
            <p:cNvPr id="36" name="Google Shape;36;p32"/>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Calibri"/>
                <a:ea typeface="Calibri"/>
                <a:cs typeface="Calibri"/>
                <a:sym typeface="Calibri"/>
              </a:endParaRPr>
            </a:p>
          </p:txBody>
        </p:sp>
        <p:pic>
          <p:nvPicPr>
            <p:cNvPr id="37" name="Google Shape;37;p32" descr="Una caricatura de una ciudad&#10;&#10;Descripción generada automáticamente"/>
            <p:cNvPicPr preferRelativeResize="0"/>
            <p:nvPr/>
          </p:nvPicPr>
          <p:blipFill rotWithShape="1">
            <a:blip r:embed="rId3">
              <a:alphaModFix/>
            </a:blip>
            <a:srcRect l="9870" r="648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38" name="Google Shape;38;p32"/>
          <p:cNvSpPr txBox="1">
            <a:spLocks noGrp="1"/>
          </p:cNvSpPr>
          <p:nvPr>
            <p:ph type="title"/>
          </p:nvPr>
        </p:nvSpPr>
        <p:spPr>
          <a:xfrm>
            <a:off x="3004575" y="3476150"/>
            <a:ext cx="5995800" cy="1603200"/>
          </a:xfrm>
          <a:prstGeom prst="rect">
            <a:avLst/>
          </a:prstGeom>
          <a:solidFill>
            <a:srgbClr val="DE3075">
              <a:alpha val="63921"/>
            </a:srgbClr>
          </a:solidFill>
          <a:ln>
            <a:noFill/>
          </a:ln>
        </p:spPr>
        <p:txBody>
          <a:bodyPr spcFirstLastPara="1" wrap="square" lIns="91425" tIns="45700" rIns="91425" bIns="45700" anchor="t" anchorCtr="0">
            <a:noAutofit/>
          </a:bodyPr>
          <a:lstStyle>
            <a:lvl1pPr lvl="0" algn="r">
              <a:lnSpc>
                <a:spcPct val="90000"/>
              </a:lnSpc>
              <a:spcBef>
                <a:spcPts val="0"/>
              </a:spcBef>
              <a:spcAft>
                <a:spcPts val="0"/>
              </a:spcAft>
              <a:buSzPts val="3000"/>
              <a:buNone/>
              <a:defRPr sz="5400">
                <a:latin typeface="Calibri"/>
                <a:ea typeface="Calibri"/>
                <a:cs typeface="Calibri"/>
                <a:sym typeface="Calibri"/>
              </a:defRPr>
            </a:lvl1pPr>
            <a:lvl2pPr lvl="1" algn="r">
              <a:lnSpc>
                <a:spcPct val="100000"/>
              </a:lnSpc>
              <a:spcBef>
                <a:spcPts val="0"/>
              </a:spcBef>
              <a:spcAft>
                <a:spcPts val="0"/>
              </a:spcAft>
              <a:buSzPts val="3000"/>
              <a:buNone/>
              <a:defRPr sz="5400"/>
            </a:lvl2pPr>
            <a:lvl3pPr lvl="2" algn="r">
              <a:lnSpc>
                <a:spcPct val="100000"/>
              </a:lnSpc>
              <a:spcBef>
                <a:spcPts val="0"/>
              </a:spcBef>
              <a:spcAft>
                <a:spcPts val="0"/>
              </a:spcAft>
              <a:buSzPts val="3000"/>
              <a:buNone/>
              <a:defRPr sz="5400"/>
            </a:lvl3pPr>
            <a:lvl4pPr lvl="3" algn="r">
              <a:lnSpc>
                <a:spcPct val="100000"/>
              </a:lnSpc>
              <a:spcBef>
                <a:spcPts val="0"/>
              </a:spcBef>
              <a:spcAft>
                <a:spcPts val="0"/>
              </a:spcAft>
              <a:buSzPts val="3000"/>
              <a:buNone/>
              <a:defRPr sz="5400"/>
            </a:lvl4pPr>
            <a:lvl5pPr lvl="4" algn="r">
              <a:lnSpc>
                <a:spcPct val="100000"/>
              </a:lnSpc>
              <a:spcBef>
                <a:spcPts val="0"/>
              </a:spcBef>
              <a:spcAft>
                <a:spcPts val="0"/>
              </a:spcAft>
              <a:buSzPts val="3000"/>
              <a:buNone/>
              <a:defRPr sz="5400"/>
            </a:lvl5pPr>
            <a:lvl6pPr lvl="5" algn="r">
              <a:lnSpc>
                <a:spcPct val="100000"/>
              </a:lnSpc>
              <a:spcBef>
                <a:spcPts val="0"/>
              </a:spcBef>
              <a:spcAft>
                <a:spcPts val="0"/>
              </a:spcAft>
              <a:buSzPts val="3000"/>
              <a:buNone/>
              <a:defRPr sz="5400"/>
            </a:lvl6pPr>
            <a:lvl7pPr lvl="6" algn="r">
              <a:lnSpc>
                <a:spcPct val="100000"/>
              </a:lnSpc>
              <a:spcBef>
                <a:spcPts val="0"/>
              </a:spcBef>
              <a:spcAft>
                <a:spcPts val="0"/>
              </a:spcAft>
              <a:buSzPts val="3000"/>
              <a:buNone/>
              <a:defRPr sz="5400"/>
            </a:lvl7pPr>
            <a:lvl8pPr lvl="7" algn="r">
              <a:lnSpc>
                <a:spcPct val="100000"/>
              </a:lnSpc>
              <a:spcBef>
                <a:spcPts val="0"/>
              </a:spcBef>
              <a:spcAft>
                <a:spcPts val="0"/>
              </a:spcAft>
              <a:buSzPts val="3000"/>
              <a:buNone/>
              <a:defRPr sz="5400"/>
            </a:lvl8pPr>
            <a:lvl9pPr lvl="8" algn="r">
              <a:lnSpc>
                <a:spcPct val="100000"/>
              </a:lnSpc>
              <a:spcBef>
                <a:spcPts val="0"/>
              </a:spcBef>
              <a:spcAft>
                <a:spcPts val="0"/>
              </a:spcAft>
              <a:buSzPts val="3000"/>
              <a:buNone/>
              <a:defRPr sz="5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ítulo y objetos 1">
  <p:cSld name="Título y objetos 1">
    <p:spTree>
      <p:nvGrpSpPr>
        <p:cNvPr id="1" name="Shape 39"/>
        <p:cNvGrpSpPr/>
        <p:nvPr/>
      </p:nvGrpSpPr>
      <p:grpSpPr>
        <a:xfrm>
          <a:off x="0" y="0"/>
          <a:ext cx="0" cy="0"/>
          <a:chOff x="0" y="0"/>
          <a:chExt cx="0" cy="0"/>
        </a:xfrm>
      </p:grpSpPr>
      <p:sp>
        <p:nvSpPr>
          <p:cNvPr id="40" name="Google Shape;40;p33"/>
          <p:cNvSpPr/>
          <p:nvPr/>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ebas Neue"/>
              <a:ea typeface="Bebas Neue"/>
              <a:cs typeface="Bebas Neue"/>
              <a:sym typeface="Bebas Neue"/>
            </a:endParaRPr>
          </a:p>
        </p:txBody>
      </p:sp>
      <p:sp>
        <p:nvSpPr>
          <p:cNvPr id="41" name="Google Shape;41;p33"/>
          <p:cNvSpPr/>
          <p:nvPr/>
        </p:nvSpPr>
        <p:spPr>
          <a:xfrm>
            <a:off x="770850" y="212725"/>
            <a:ext cx="903600" cy="813000"/>
          </a:xfrm>
          <a:prstGeom prst="parallelogram">
            <a:avLst>
              <a:gd name="adj" fmla="val 45310"/>
            </a:avLst>
          </a:prstGeom>
          <a:solidFill>
            <a:srgbClr val="81899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33"/>
          <p:cNvSpPr/>
          <p:nvPr/>
        </p:nvSpPr>
        <p:spPr>
          <a:xfrm>
            <a:off x="146422" y="212725"/>
            <a:ext cx="903600" cy="813000"/>
          </a:xfrm>
          <a:prstGeom prst="parallelogram">
            <a:avLst>
              <a:gd name="adj" fmla="val 45310"/>
            </a:avLst>
          </a:prstGeom>
          <a:gradFill>
            <a:gsLst>
              <a:gs pos="0">
                <a:srgbClr val="FFFFFF"/>
              </a:gs>
              <a:gs pos="65000">
                <a:schemeClr val="dk2"/>
              </a:gs>
              <a:gs pos="100000">
                <a:schemeClr val="dk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33"/>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818990"/>
              </a:buClr>
              <a:buSzPts val="1800"/>
              <a:buNone/>
              <a:defRPr>
                <a:latin typeface="Calibri"/>
                <a:ea typeface="Calibri"/>
                <a:cs typeface="Calibri"/>
                <a:sym typeface="Calibri"/>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pic>
        <p:nvPicPr>
          <p:cNvPr id="44" name="Google Shape;44;p33"/>
          <p:cNvPicPr preferRelativeResize="0"/>
          <p:nvPr/>
        </p:nvPicPr>
        <p:blipFill rotWithShape="1">
          <a:blip r:embed="rId2">
            <a:alphaModFix/>
          </a:blip>
          <a:srcRect/>
          <a:stretch/>
        </p:blipFill>
        <p:spPr>
          <a:xfrm>
            <a:off x="6179349" y="389413"/>
            <a:ext cx="2746703" cy="459625"/>
          </a:xfrm>
          <a:prstGeom prst="rect">
            <a:avLst/>
          </a:prstGeom>
          <a:noFill/>
          <a:ln>
            <a:noFill/>
          </a:ln>
        </p:spPr>
      </p:pic>
      <p:sp>
        <p:nvSpPr>
          <p:cNvPr id="45" name="Google Shape;45;p33"/>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a:ea typeface="Calibri"/>
                <a:cs typeface="Calibri"/>
                <a:sym typeface="Calibri"/>
              </a:defRPr>
            </a:lvl1pPr>
            <a:lvl2pPr marL="914400" marR="0" lvl="1" indent="-381000" algn="l">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46" name="Google Shape;46;p33"/>
          <p:cNvSpPr txBox="1"/>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6C7A8A"/>
                </a:solidFill>
                <a:latin typeface="Roboto Mono"/>
                <a:ea typeface="Roboto Mono"/>
                <a:cs typeface="Roboto Mono"/>
                <a:sym typeface="Roboto Mono"/>
              </a:rPr>
              <a:t>‹Nº›</a:t>
            </a:fld>
            <a:endParaRPr sz="1200" b="0" i="0" u="none" strike="noStrike" cap="none">
              <a:solidFill>
                <a:srgbClr val="6C7A8A"/>
              </a:solidFill>
              <a:latin typeface="Roboto Mono"/>
              <a:ea typeface="Roboto Mono"/>
              <a:cs typeface="Roboto Mono"/>
              <a:sym typeface="Roboto Mono"/>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27"/>
          <p:cNvSpPr txBox="1">
            <a:spLocks noGrp="1"/>
          </p:cNvSpPr>
          <p:nvPr>
            <p:ph type="body" idx="1"/>
          </p:nvPr>
        </p:nvSpPr>
        <p:spPr>
          <a:xfrm>
            <a:off x="294150" y="1218600"/>
            <a:ext cx="8555700" cy="5137800"/>
          </a:xfrm>
          <a:prstGeom prst="rect">
            <a:avLst/>
          </a:prstGeom>
          <a:noFill/>
          <a:ln>
            <a:noFill/>
          </a:ln>
        </p:spPr>
        <p:txBody>
          <a:bodyPr spcFirstLastPara="1" wrap="square" lIns="90000"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b="0" i="0" u="none" strike="noStrike" cap="none">
                <a:solidFill>
                  <a:srgbClr val="818990"/>
                </a:solidFill>
                <a:latin typeface="Franklin Gothic"/>
                <a:ea typeface="Franklin Gothic"/>
                <a:cs typeface="Franklin Gothic"/>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b="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b="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b="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sz="1400" b="0"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b="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b="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b="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b="0" i="0" u="none" strike="noStrike" cap="none">
                <a:solidFill>
                  <a:schemeClr val="dk2"/>
                </a:solidFill>
                <a:latin typeface="Franklin Gothic"/>
                <a:ea typeface="Franklin Gothic"/>
                <a:cs typeface="Franklin Gothic"/>
                <a:sym typeface="Franklin Gothic"/>
              </a:defRPr>
            </a:lvl9pPr>
          </a:lstStyle>
          <a:p>
            <a:endParaRPr/>
          </a:p>
        </p:txBody>
      </p:sp>
      <p:sp>
        <p:nvSpPr>
          <p:cNvPr id="7" name="Google Shape;7;p27"/>
          <p:cNvSpPr txBox="1">
            <a:spLocks noGrp="1"/>
          </p:cNvSpPr>
          <p:nvPr>
            <p:ph type="sldNum" idx="12"/>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
        <p:nvSpPr>
          <p:cNvPr id="8" name="Google Shape;8;p27"/>
          <p:cNvSpPr txBox="1">
            <a:spLocks noGrp="1"/>
          </p:cNvSpPr>
          <p:nvPr>
            <p:ph type="title"/>
          </p:nvPr>
        </p:nvSpPr>
        <p:spPr>
          <a:xfrm>
            <a:off x="1763700" y="212725"/>
            <a:ext cx="6751800" cy="81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
          <p:cNvSpPr txBox="1">
            <a:spLocks noGrp="1"/>
          </p:cNvSpPr>
          <p:nvPr>
            <p:ph type="title"/>
          </p:nvPr>
        </p:nvSpPr>
        <p:spPr>
          <a:xfrm>
            <a:off x="3993775" y="2487700"/>
            <a:ext cx="4894800" cy="2891100"/>
          </a:xfrm>
          <a:prstGeom prst="rect">
            <a:avLst/>
          </a:prstGeom>
          <a:noFill/>
          <a:ln>
            <a:noFill/>
          </a:ln>
        </p:spPr>
        <p:txBody>
          <a:bodyPr spcFirstLastPara="1" wrap="square" lIns="91425" tIns="45700" rIns="91425" bIns="45700" anchor="b" anchorCtr="0">
            <a:noAutofit/>
          </a:bodyPr>
          <a:lstStyle/>
          <a:p>
            <a:pPr marL="0" lvl="0" indent="0" algn="r" rtl="0">
              <a:lnSpc>
                <a:spcPct val="90000"/>
              </a:lnSpc>
              <a:spcBef>
                <a:spcPts val="0"/>
              </a:spcBef>
              <a:spcAft>
                <a:spcPts val="0"/>
              </a:spcAft>
              <a:buSzPts val="3000"/>
              <a:buNone/>
            </a:pPr>
            <a:r>
              <a:rPr lang="en-US" sz="5400" dirty="0"/>
              <a:t>MODELOS PREDICTIVOS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6"/>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dirty="0"/>
              <a:t>CARACTERÍSTICAS</a:t>
            </a:r>
            <a:endParaRPr dirty="0"/>
          </a:p>
        </p:txBody>
      </p:sp>
      <p:grpSp>
        <p:nvGrpSpPr>
          <p:cNvPr id="4" name="Google Shape;201;p7">
            <a:extLst>
              <a:ext uri="{FF2B5EF4-FFF2-40B4-BE49-F238E27FC236}">
                <a16:creationId xmlns:a16="http://schemas.microsoft.com/office/drawing/2014/main" id="{D4139F8D-2B26-3644-828B-54910226343C}"/>
              </a:ext>
            </a:extLst>
          </p:cNvPr>
          <p:cNvGrpSpPr/>
          <p:nvPr/>
        </p:nvGrpSpPr>
        <p:grpSpPr>
          <a:xfrm>
            <a:off x="-6392760" y="-207025"/>
            <a:ext cx="15461227" cy="7614949"/>
            <a:chOff x="-6392760" y="-978550"/>
            <a:chExt cx="15461227" cy="7614949"/>
          </a:xfrm>
        </p:grpSpPr>
        <p:sp>
          <p:nvSpPr>
            <p:cNvPr id="5" name="Google Shape;202;p7">
              <a:extLst>
                <a:ext uri="{FF2B5EF4-FFF2-40B4-BE49-F238E27FC236}">
                  <a16:creationId xmlns:a16="http://schemas.microsoft.com/office/drawing/2014/main" id="{2DA0E933-8238-2C4D-843E-7F754F9E5CED}"/>
                </a:ext>
              </a:extLst>
            </p:cNvPr>
            <p:cNvSpPr/>
            <p:nvPr/>
          </p:nvSpPr>
          <p:spPr>
            <a:xfrm>
              <a:off x="-6392760" y="-978550"/>
              <a:ext cx="7614949" cy="7614949"/>
            </a:xfrm>
            <a:prstGeom prst="blockArc">
              <a:avLst>
                <a:gd name="adj1" fmla="val 18900000"/>
                <a:gd name="adj2" fmla="val 2700000"/>
                <a:gd name="adj3" fmla="val 284"/>
              </a:avLst>
            </a:prstGeom>
            <a:noFill/>
            <a:ln w="25400" cap="flat" cmpd="sng">
              <a:solidFill>
                <a:srgbClr val="983C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3;p7">
              <a:extLst>
                <a:ext uri="{FF2B5EF4-FFF2-40B4-BE49-F238E27FC236}">
                  <a16:creationId xmlns:a16="http://schemas.microsoft.com/office/drawing/2014/main" id="{76F8B727-7088-1C43-9DDC-77216C746562}"/>
                </a:ext>
              </a:extLst>
            </p:cNvPr>
            <p:cNvSpPr/>
            <p:nvPr/>
          </p:nvSpPr>
          <p:spPr>
            <a:xfrm>
              <a:off x="396898" y="257205"/>
              <a:ext cx="8671569" cy="514185"/>
            </a:xfrm>
            <a:prstGeom prst="rect">
              <a:avLst/>
            </a:prstGeom>
            <a:solidFill>
              <a:schemeClr val="lt1"/>
            </a:solidFill>
            <a:ln w="25400" cap="flat" cmpd="sng">
              <a:solidFill>
                <a:srgbClr val="AD46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04;p7">
              <a:extLst>
                <a:ext uri="{FF2B5EF4-FFF2-40B4-BE49-F238E27FC236}">
                  <a16:creationId xmlns:a16="http://schemas.microsoft.com/office/drawing/2014/main" id="{F9454C07-6382-0A4B-8A06-61B0BB5E94E6}"/>
                </a:ext>
              </a:extLst>
            </p:cNvPr>
            <p:cNvSpPr txBox="1"/>
            <p:nvPr/>
          </p:nvSpPr>
          <p:spPr>
            <a:xfrm>
              <a:off x="396898" y="257205"/>
              <a:ext cx="8671569" cy="514185"/>
            </a:xfrm>
            <a:prstGeom prst="rect">
              <a:avLst/>
            </a:prstGeom>
            <a:noFill/>
            <a:ln>
              <a:noFill/>
            </a:ln>
          </p:spPr>
          <p:txBody>
            <a:bodyPr spcFirstLastPara="1" wrap="square" lIns="408125" tIns="27925" rIns="27925" bIns="27925" anchor="ctr" anchorCtr="0">
              <a:noAutofit/>
            </a:bodyPr>
            <a:lstStyle/>
            <a:p>
              <a:pPr marL="0" marR="0" lvl="0" indent="0" algn="l" rtl="0">
                <a:lnSpc>
                  <a:spcPct val="90000"/>
                </a:lnSpc>
                <a:spcBef>
                  <a:spcPts val="0"/>
                </a:spcBef>
                <a:spcAft>
                  <a:spcPts val="0"/>
                </a:spcAft>
                <a:buNone/>
              </a:pPr>
              <a:r>
                <a:rPr lang="es-ES" sz="1100" b="0" i="0" u="none" strike="noStrike" cap="none">
                  <a:latin typeface="Arial"/>
                  <a:ea typeface="Arial"/>
                  <a:cs typeface="Arial"/>
                  <a:sym typeface="Arial"/>
                </a:rPr>
                <a:t>La tendencia al uso del Análisis Predictivo es consecuencia de la nueva cultura que se ha generalizado con respecto a los datos.</a:t>
              </a:r>
              <a:endParaRPr sz="1100" b="0" i="0" u="none" strike="noStrike" cap="none">
                <a:latin typeface="Arial"/>
                <a:ea typeface="Arial"/>
                <a:cs typeface="Arial"/>
                <a:sym typeface="Arial"/>
              </a:endParaRPr>
            </a:p>
          </p:txBody>
        </p:sp>
        <p:sp>
          <p:nvSpPr>
            <p:cNvPr id="8" name="Google Shape;205;p7">
              <a:extLst>
                <a:ext uri="{FF2B5EF4-FFF2-40B4-BE49-F238E27FC236}">
                  <a16:creationId xmlns:a16="http://schemas.microsoft.com/office/drawing/2014/main" id="{7FD5A5FB-724E-374A-8BA5-3E90E99C1AA4}"/>
                </a:ext>
              </a:extLst>
            </p:cNvPr>
            <p:cNvSpPr/>
            <p:nvPr/>
          </p:nvSpPr>
          <p:spPr>
            <a:xfrm>
              <a:off x="75532" y="192932"/>
              <a:ext cx="642731" cy="642731"/>
            </a:xfrm>
            <a:prstGeom prst="ellipse">
              <a:avLst/>
            </a:prstGeom>
            <a:solidFill>
              <a:schemeClr val="lt1"/>
            </a:solidFill>
            <a:ln w="25400" cap="flat" cmpd="sng">
              <a:solidFill>
                <a:srgbClr val="BF50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6;p7">
              <a:extLst>
                <a:ext uri="{FF2B5EF4-FFF2-40B4-BE49-F238E27FC236}">
                  <a16:creationId xmlns:a16="http://schemas.microsoft.com/office/drawing/2014/main" id="{0D3E9A2F-0DD2-094C-8933-D6C689850636}"/>
                </a:ext>
              </a:extLst>
            </p:cNvPr>
            <p:cNvSpPr/>
            <p:nvPr/>
          </p:nvSpPr>
          <p:spPr>
            <a:xfrm>
              <a:off x="862539" y="1028936"/>
              <a:ext cx="8205928" cy="514185"/>
            </a:xfrm>
            <a:prstGeom prst="rect">
              <a:avLst/>
            </a:prstGeom>
            <a:solidFill>
              <a:schemeClr val="lt1"/>
            </a:solidFill>
            <a:ln w="25400" cap="flat" cmpd="sng">
              <a:solidFill>
                <a:srgbClr val="AD46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7;p7">
              <a:extLst>
                <a:ext uri="{FF2B5EF4-FFF2-40B4-BE49-F238E27FC236}">
                  <a16:creationId xmlns:a16="http://schemas.microsoft.com/office/drawing/2014/main" id="{0A0F2DCF-815E-B240-83FB-001EE45B453E}"/>
                </a:ext>
              </a:extLst>
            </p:cNvPr>
            <p:cNvSpPr txBox="1"/>
            <p:nvPr/>
          </p:nvSpPr>
          <p:spPr>
            <a:xfrm>
              <a:off x="862539" y="1028936"/>
              <a:ext cx="8205928" cy="514185"/>
            </a:xfrm>
            <a:prstGeom prst="rect">
              <a:avLst/>
            </a:prstGeom>
            <a:noFill/>
            <a:ln>
              <a:noFill/>
            </a:ln>
          </p:spPr>
          <p:txBody>
            <a:bodyPr spcFirstLastPara="1" wrap="square" lIns="408125" tIns="27925" rIns="27925" bIns="27925" anchor="ctr" anchorCtr="0">
              <a:noAutofit/>
            </a:bodyPr>
            <a:lstStyle/>
            <a:p>
              <a:pPr marL="0" marR="0" lvl="0" indent="0" algn="l" rtl="0">
                <a:lnSpc>
                  <a:spcPct val="90000"/>
                </a:lnSpc>
                <a:spcBef>
                  <a:spcPts val="0"/>
                </a:spcBef>
                <a:spcAft>
                  <a:spcPts val="0"/>
                </a:spcAft>
                <a:buNone/>
              </a:pPr>
              <a:r>
                <a:rPr lang="es-ES" sz="1100" b="0" i="0" u="none" strike="noStrike" cap="none">
                  <a:latin typeface="Arial"/>
                  <a:ea typeface="Arial"/>
                  <a:cs typeface="Arial"/>
                  <a:sym typeface="Arial"/>
                </a:rPr>
                <a:t>La capacidad real de almacenar y procesar grandes conjuntos de datos, ligada a los avances experimentados por las TI ha permitido generar archivos masivos de datos de todo tipo, susceptibles de ser analizados en busca de tendencias.</a:t>
              </a:r>
              <a:endParaRPr sz="1100" b="0" i="0" u="none" strike="noStrike" cap="none">
                <a:latin typeface="Arial"/>
                <a:ea typeface="Arial"/>
                <a:cs typeface="Arial"/>
                <a:sym typeface="Arial"/>
              </a:endParaRPr>
            </a:p>
          </p:txBody>
        </p:sp>
        <p:sp>
          <p:nvSpPr>
            <p:cNvPr id="12" name="Google Shape;208;p7">
              <a:extLst>
                <a:ext uri="{FF2B5EF4-FFF2-40B4-BE49-F238E27FC236}">
                  <a16:creationId xmlns:a16="http://schemas.microsoft.com/office/drawing/2014/main" id="{A4A9406E-2C1C-0742-8CFE-563081973AD8}"/>
                </a:ext>
              </a:extLst>
            </p:cNvPr>
            <p:cNvSpPr/>
            <p:nvPr/>
          </p:nvSpPr>
          <p:spPr>
            <a:xfrm>
              <a:off x="541173" y="964663"/>
              <a:ext cx="642731" cy="642731"/>
            </a:xfrm>
            <a:prstGeom prst="ellipse">
              <a:avLst/>
            </a:prstGeom>
            <a:solidFill>
              <a:schemeClr val="lt1"/>
            </a:solidFill>
            <a:ln w="25400" cap="flat" cmpd="sng">
              <a:solidFill>
                <a:srgbClr val="BF50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09;p7">
              <a:extLst>
                <a:ext uri="{FF2B5EF4-FFF2-40B4-BE49-F238E27FC236}">
                  <a16:creationId xmlns:a16="http://schemas.microsoft.com/office/drawing/2014/main" id="{64F15E95-EA5E-1A4C-846E-83E589D3327B}"/>
                </a:ext>
              </a:extLst>
            </p:cNvPr>
            <p:cNvSpPr/>
            <p:nvPr/>
          </p:nvSpPr>
          <p:spPr>
            <a:xfrm>
              <a:off x="1117708" y="1800101"/>
              <a:ext cx="7950759" cy="514185"/>
            </a:xfrm>
            <a:prstGeom prst="rect">
              <a:avLst/>
            </a:prstGeom>
            <a:solidFill>
              <a:schemeClr val="lt1"/>
            </a:solidFill>
            <a:ln w="25400" cap="flat" cmpd="sng">
              <a:solidFill>
                <a:srgbClr val="AD46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10;p7">
              <a:extLst>
                <a:ext uri="{FF2B5EF4-FFF2-40B4-BE49-F238E27FC236}">
                  <a16:creationId xmlns:a16="http://schemas.microsoft.com/office/drawing/2014/main" id="{C33BD922-B16B-9245-A9C8-B3D8E16292A6}"/>
                </a:ext>
              </a:extLst>
            </p:cNvPr>
            <p:cNvSpPr txBox="1"/>
            <p:nvPr/>
          </p:nvSpPr>
          <p:spPr>
            <a:xfrm>
              <a:off x="1117708" y="1800101"/>
              <a:ext cx="7950759" cy="514185"/>
            </a:xfrm>
            <a:prstGeom prst="rect">
              <a:avLst/>
            </a:prstGeom>
            <a:noFill/>
            <a:ln>
              <a:noFill/>
            </a:ln>
          </p:spPr>
          <p:txBody>
            <a:bodyPr spcFirstLastPara="1" wrap="square" lIns="408125" tIns="27925" rIns="27925" bIns="27925" anchor="ctr" anchorCtr="0">
              <a:noAutofit/>
            </a:bodyPr>
            <a:lstStyle/>
            <a:p>
              <a:pPr marL="0" marR="0" lvl="0" indent="0" algn="l" rtl="0">
                <a:lnSpc>
                  <a:spcPct val="90000"/>
                </a:lnSpc>
                <a:spcBef>
                  <a:spcPts val="0"/>
                </a:spcBef>
                <a:spcAft>
                  <a:spcPts val="0"/>
                </a:spcAft>
                <a:buNone/>
              </a:pPr>
              <a:r>
                <a:rPr lang="es-ES" sz="1100" b="0" i="0" u="none" strike="noStrike" cap="none">
                  <a:latin typeface="Arial"/>
                  <a:ea typeface="Arial"/>
                  <a:cs typeface="Arial"/>
                  <a:sym typeface="Arial"/>
                </a:rPr>
                <a:t>Se requiere de herramientas informáticas capaces de detectar patrones en los datos analizados que permitan formular a partir de los mismos reglas susceptibles de ser utilizadas para formular predicciones. </a:t>
              </a:r>
              <a:endParaRPr sz="1100" b="0" i="0" u="none" strike="noStrike" cap="none" dirty="0">
                <a:latin typeface="Arial"/>
                <a:ea typeface="Arial"/>
                <a:cs typeface="Arial"/>
                <a:sym typeface="Arial"/>
              </a:endParaRPr>
            </a:p>
          </p:txBody>
        </p:sp>
        <p:sp>
          <p:nvSpPr>
            <p:cNvPr id="15" name="Google Shape;211;p7">
              <a:extLst>
                <a:ext uri="{FF2B5EF4-FFF2-40B4-BE49-F238E27FC236}">
                  <a16:creationId xmlns:a16="http://schemas.microsoft.com/office/drawing/2014/main" id="{E094BE01-7F94-CB43-A9D5-0D7C589CAF36}"/>
                </a:ext>
              </a:extLst>
            </p:cNvPr>
            <p:cNvSpPr/>
            <p:nvPr/>
          </p:nvSpPr>
          <p:spPr>
            <a:xfrm>
              <a:off x="796342" y="1735828"/>
              <a:ext cx="642731" cy="642731"/>
            </a:xfrm>
            <a:prstGeom prst="ellipse">
              <a:avLst/>
            </a:prstGeom>
            <a:solidFill>
              <a:schemeClr val="lt1"/>
            </a:solidFill>
            <a:ln w="25400" cap="flat" cmpd="sng">
              <a:solidFill>
                <a:srgbClr val="BF50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12;p7">
              <a:extLst>
                <a:ext uri="{FF2B5EF4-FFF2-40B4-BE49-F238E27FC236}">
                  <a16:creationId xmlns:a16="http://schemas.microsoft.com/office/drawing/2014/main" id="{64CBE931-C13F-FA47-B0E3-C9587A5BE8D3}"/>
                </a:ext>
              </a:extLst>
            </p:cNvPr>
            <p:cNvSpPr/>
            <p:nvPr/>
          </p:nvSpPr>
          <p:spPr>
            <a:xfrm>
              <a:off x="1199181" y="2571831"/>
              <a:ext cx="7869286" cy="514185"/>
            </a:xfrm>
            <a:prstGeom prst="rect">
              <a:avLst/>
            </a:prstGeom>
            <a:solidFill>
              <a:schemeClr val="lt1"/>
            </a:solidFill>
            <a:ln w="25400" cap="flat" cmpd="sng">
              <a:solidFill>
                <a:srgbClr val="AD46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3;p7">
              <a:extLst>
                <a:ext uri="{FF2B5EF4-FFF2-40B4-BE49-F238E27FC236}">
                  <a16:creationId xmlns:a16="http://schemas.microsoft.com/office/drawing/2014/main" id="{51643788-956E-F546-87C3-AF0152C30F1B}"/>
                </a:ext>
              </a:extLst>
            </p:cNvPr>
            <p:cNvSpPr txBox="1"/>
            <p:nvPr/>
          </p:nvSpPr>
          <p:spPr>
            <a:xfrm>
              <a:off x="1199181" y="2571831"/>
              <a:ext cx="7869286" cy="514185"/>
            </a:xfrm>
            <a:prstGeom prst="rect">
              <a:avLst/>
            </a:prstGeom>
            <a:noFill/>
            <a:ln>
              <a:noFill/>
            </a:ln>
          </p:spPr>
          <p:txBody>
            <a:bodyPr spcFirstLastPara="1" wrap="square" lIns="408125" tIns="27925" rIns="27925" bIns="27925" anchor="ctr" anchorCtr="0">
              <a:noAutofit/>
            </a:bodyPr>
            <a:lstStyle/>
            <a:p>
              <a:pPr marL="0" marR="0" lvl="0" indent="0" algn="l" rtl="0">
                <a:lnSpc>
                  <a:spcPct val="90000"/>
                </a:lnSpc>
                <a:spcBef>
                  <a:spcPts val="0"/>
                </a:spcBef>
                <a:spcAft>
                  <a:spcPts val="0"/>
                </a:spcAft>
                <a:buNone/>
              </a:pPr>
              <a:r>
                <a:rPr lang="es-ES" sz="1100" b="0" i="0" u="none" strike="noStrike" cap="none">
                  <a:latin typeface="Arial"/>
                  <a:ea typeface="Arial"/>
                  <a:cs typeface="Arial"/>
                  <a:sym typeface="Arial"/>
                </a:rPr>
                <a:t>Para llevar a cabo el análisis predictivo es indispensable disponer de una considerable cantidad de datos, tanto actuales como pasados, para poder establecer patrones de comportamiento y así inducir conocimiento.</a:t>
              </a:r>
              <a:endParaRPr sz="1100" b="0" i="0" u="none" strike="noStrike" cap="none">
                <a:latin typeface="Arial"/>
                <a:ea typeface="Arial"/>
                <a:cs typeface="Arial"/>
                <a:sym typeface="Arial"/>
              </a:endParaRPr>
            </a:p>
          </p:txBody>
        </p:sp>
        <p:sp>
          <p:nvSpPr>
            <p:cNvPr id="18" name="Google Shape;214;p7">
              <a:extLst>
                <a:ext uri="{FF2B5EF4-FFF2-40B4-BE49-F238E27FC236}">
                  <a16:creationId xmlns:a16="http://schemas.microsoft.com/office/drawing/2014/main" id="{7C7B077B-6AC8-8D4E-B70F-975E74814B90}"/>
                </a:ext>
              </a:extLst>
            </p:cNvPr>
            <p:cNvSpPr/>
            <p:nvPr/>
          </p:nvSpPr>
          <p:spPr>
            <a:xfrm>
              <a:off x="877815" y="2507558"/>
              <a:ext cx="642731" cy="642731"/>
            </a:xfrm>
            <a:prstGeom prst="ellipse">
              <a:avLst/>
            </a:prstGeom>
            <a:solidFill>
              <a:schemeClr val="lt1"/>
            </a:solidFill>
            <a:ln w="25400" cap="flat" cmpd="sng">
              <a:solidFill>
                <a:srgbClr val="BF50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15;p7">
              <a:extLst>
                <a:ext uri="{FF2B5EF4-FFF2-40B4-BE49-F238E27FC236}">
                  <a16:creationId xmlns:a16="http://schemas.microsoft.com/office/drawing/2014/main" id="{B3C60DD2-B9F8-C04B-B02F-22567B9DE26C}"/>
                </a:ext>
              </a:extLst>
            </p:cNvPr>
            <p:cNvSpPr/>
            <p:nvPr/>
          </p:nvSpPr>
          <p:spPr>
            <a:xfrm>
              <a:off x="1117708" y="3343562"/>
              <a:ext cx="7950759" cy="514185"/>
            </a:xfrm>
            <a:prstGeom prst="rect">
              <a:avLst/>
            </a:prstGeom>
            <a:solidFill>
              <a:schemeClr val="lt1"/>
            </a:solidFill>
            <a:ln w="25400" cap="flat" cmpd="sng">
              <a:solidFill>
                <a:srgbClr val="AD46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16;p7">
              <a:extLst>
                <a:ext uri="{FF2B5EF4-FFF2-40B4-BE49-F238E27FC236}">
                  <a16:creationId xmlns:a16="http://schemas.microsoft.com/office/drawing/2014/main" id="{61A3B626-6C27-8743-B82D-241146A554D7}"/>
                </a:ext>
              </a:extLst>
            </p:cNvPr>
            <p:cNvSpPr txBox="1"/>
            <p:nvPr/>
          </p:nvSpPr>
          <p:spPr>
            <a:xfrm>
              <a:off x="1117708" y="3343562"/>
              <a:ext cx="7950759" cy="514185"/>
            </a:xfrm>
            <a:prstGeom prst="rect">
              <a:avLst/>
            </a:prstGeom>
            <a:noFill/>
            <a:ln>
              <a:noFill/>
            </a:ln>
          </p:spPr>
          <p:txBody>
            <a:bodyPr spcFirstLastPara="1" wrap="square" lIns="408125" tIns="27925" rIns="27925" bIns="27925" anchor="ctr" anchorCtr="0">
              <a:noAutofit/>
            </a:bodyPr>
            <a:lstStyle/>
            <a:p>
              <a:pPr marL="0" marR="0" lvl="0" indent="0" algn="l" rtl="0">
                <a:lnSpc>
                  <a:spcPct val="90000"/>
                </a:lnSpc>
                <a:spcBef>
                  <a:spcPts val="0"/>
                </a:spcBef>
                <a:spcAft>
                  <a:spcPts val="0"/>
                </a:spcAft>
                <a:buNone/>
              </a:pPr>
              <a:r>
                <a:rPr lang="es-ES" sz="1100" b="0" i="0" u="none" strike="noStrike" cap="none">
                  <a:latin typeface="Arial"/>
                  <a:ea typeface="Arial"/>
                  <a:cs typeface="Arial"/>
                  <a:sym typeface="Arial"/>
                </a:rPr>
                <a:t>En un principio puede parecer que el análisis predictivo es lo mismo que hacer un pronóstico (que hace predicciones a un nivel macroscópico), pero se trata de algo completamente distinto. </a:t>
              </a:r>
              <a:endParaRPr sz="1100" b="0" i="0" u="none" strike="noStrike" cap="none">
                <a:latin typeface="Arial"/>
                <a:ea typeface="Arial"/>
                <a:cs typeface="Arial"/>
                <a:sym typeface="Arial"/>
              </a:endParaRPr>
            </a:p>
          </p:txBody>
        </p:sp>
        <p:sp>
          <p:nvSpPr>
            <p:cNvPr id="21" name="Google Shape;217;p7">
              <a:extLst>
                <a:ext uri="{FF2B5EF4-FFF2-40B4-BE49-F238E27FC236}">
                  <a16:creationId xmlns:a16="http://schemas.microsoft.com/office/drawing/2014/main" id="{27F170D8-C157-2E4E-BBB6-7D9B256F0AA4}"/>
                </a:ext>
              </a:extLst>
            </p:cNvPr>
            <p:cNvSpPr/>
            <p:nvPr/>
          </p:nvSpPr>
          <p:spPr>
            <a:xfrm>
              <a:off x="796342" y="3279289"/>
              <a:ext cx="642731" cy="642731"/>
            </a:xfrm>
            <a:prstGeom prst="ellipse">
              <a:avLst/>
            </a:prstGeom>
            <a:solidFill>
              <a:schemeClr val="lt1"/>
            </a:solidFill>
            <a:ln w="25400" cap="flat" cmpd="sng">
              <a:solidFill>
                <a:srgbClr val="BF50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8;p7">
              <a:extLst>
                <a:ext uri="{FF2B5EF4-FFF2-40B4-BE49-F238E27FC236}">
                  <a16:creationId xmlns:a16="http://schemas.microsoft.com/office/drawing/2014/main" id="{9E7F4F9F-FE73-2943-BF1D-BDD938A4784F}"/>
                </a:ext>
              </a:extLst>
            </p:cNvPr>
            <p:cNvSpPr/>
            <p:nvPr/>
          </p:nvSpPr>
          <p:spPr>
            <a:xfrm>
              <a:off x="862539" y="4114727"/>
              <a:ext cx="8205928" cy="514185"/>
            </a:xfrm>
            <a:prstGeom prst="rect">
              <a:avLst/>
            </a:prstGeom>
            <a:solidFill>
              <a:schemeClr val="lt1"/>
            </a:solidFill>
            <a:ln w="25400" cap="flat" cmpd="sng">
              <a:solidFill>
                <a:srgbClr val="AD46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9;p7">
              <a:extLst>
                <a:ext uri="{FF2B5EF4-FFF2-40B4-BE49-F238E27FC236}">
                  <a16:creationId xmlns:a16="http://schemas.microsoft.com/office/drawing/2014/main" id="{B07105C0-9283-B74F-9B50-C1B71CE5CA6B}"/>
                </a:ext>
              </a:extLst>
            </p:cNvPr>
            <p:cNvSpPr txBox="1"/>
            <p:nvPr/>
          </p:nvSpPr>
          <p:spPr>
            <a:xfrm>
              <a:off x="862539" y="4114727"/>
              <a:ext cx="8205928" cy="514185"/>
            </a:xfrm>
            <a:prstGeom prst="rect">
              <a:avLst/>
            </a:prstGeom>
            <a:noFill/>
            <a:ln>
              <a:noFill/>
            </a:ln>
          </p:spPr>
          <p:txBody>
            <a:bodyPr spcFirstLastPara="1" wrap="square" lIns="408125" tIns="27925" rIns="27925" bIns="27925" anchor="ctr" anchorCtr="0">
              <a:noAutofit/>
            </a:bodyPr>
            <a:lstStyle/>
            <a:p>
              <a:pPr marL="0" marR="0" lvl="0" indent="0" algn="l" rtl="0">
                <a:lnSpc>
                  <a:spcPct val="90000"/>
                </a:lnSpc>
                <a:spcBef>
                  <a:spcPts val="0"/>
                </a:spcBef>
                <a:spcAft>
                  <a:spcPts val="0"/>
                </a:spcAft>
                <a:buNone/>
              </a:pPr>
              <a:r>
                <a:rPr lang="es-ES" sz="1100" b="0" i="0" u="none" strike="noStrike" cap="none">
                  <a:latin typeface="Arial"/>
                  <a:ea typeface="Arial"/>
                  <a:cs typeface="Arial"/>
                  <a:sym typeface="Arial"/>
                </a:rPr>
                <a:t>Mientras que un pronóstico puede predecir cuántos helados se van a vender el mes que viene, el análisis predictivo puede indicar qué individuos es más probable que se coman de un helado. </a:t>
              </a:r>
              <a:endParaRPr sz="1100" b="0" i="0" u="none" strike="noStrike" cap="none">
                <a:latin typeface="Arial"/>
                <a:ea typeface="Arial"/>
                <a:cs typeface="Arial"/>
                <a:sym typeface="Arial"/>
              </a:endParaRPr>
            </a:p>
          </p:txBody>
        </p:sp>
        <p:sp>
          <p:nvSpPr>
            <p:cNvPr id="24" name="Google Shape;220;p7">
              <a:extLst>
                <a:ext uri="{FF2B5EF4-FFF2-40B4-BE49-F238E27FC236}">
                  <a16:creationId xmlns:a16="http://schemas.microsoft.com/office/drawing/2014/main" id="{AC4EBBD4-C12C-E744-AD68-F3C5E4555158}"/>
                </a:ext>
              </a:extLst>
            </p:cNvPr>
            <p:cNvSpPr/>
            <p:nvPr/>
          </p:nvSpPr>
          <p:spPr>
            <a:xfrm>
              <a:off x="541173" y="4050454"/>
              <a:ext cx="642731" cy="642731"/>
            </a:xfrm>
            <a:prstGeom prst="ellipse">
              <a:avLst/>
            </a:prstGeom>
            <a:solidFill>
              <a:schemeClr val="lt1"/>
            </a:solidFill>
            <a:ln w="25400" cap="flat" cmpd="sng">
              <a:solidFill>
                <a:srgbClr val="BF50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21;p7">
              <a:extLst>
                <a:ext uri="{FF2B5EF4-FFF2-40B4-BE49-F238E27FC236}">
                  <a16:creationId xmlns:a16="http://schemas.microsoft.com/office/drawing/2014/main" id="{381AF1D0-0DEA-7443-96BF-5D6D43E5DED7}"/>
                </a:ext>
              </a:extLst>
            </p:cNvPr>
            <p:cNvSpPr/>
            <p:nvPr/>
          </p:nvSpPr>
          <p:spPr>
            <a:xfrm>
              <a:off x="396898" y="4886457"/>
              <a:ext cx="8671569" cy="514185"/>
            </a:xfrm>
            <a:prstGeom prst="rect">
              <a:avLst/>
            </a:prstGeom>
            <a:solidFill>
              <a:schemeClr val="lt1"/>
            </a:solidFill>
            <a:ln w="25400" cap="flat" cmpd="sng">
              <a:solidFill>
                <a:srgbClr val="AD46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22;p7">
              <a:extLst>
                <a:ext uri="{FF2B5EF4-FFF2-40B4-BE49-F238E27FC236}">
                  <a16:creationId xmlns:a16="http://schemas.microsoft.com/office/drawing/2014/main" id="{3D8DEF28-9398-614C-BD5A-AE460C9350A3}"/>
                </a:ext>
              </a:extLst>
            </p:cNvPr>
            <p:cNvSpPr txBox="1"/>
            <p:nvPr/>
          </p:nvSpPr>
          <p:spPr>
            <a:xfrm>
              <a:off x="396898" y="4886457"/>
              <a:ext cx="8671569" cy="514185"/>
            </a:xfrm>
            <a:prstGeom prst="rect">
              <a:avLst/>
            </a:prstGeom>
            <a:noFill/>
            <a:ln>
              <a:noFill/>
            </a:ln>
          </p:spPr>
          <p:txBody>
            <a:bodyPr spcFirstLastPara="1" wrap="square" lIns="408125" tIns="27925" rIns="27925" bIns="27925" anchor="ctr" anchorCtr="0">
              <a:noAutofit/>
            </a:bodyPr>
            <a:lstStyle/>
            <a:p>
              <a:pPr marL="0" marR="0" lvl="0" indent="0" algn="l" rtl="0">
                <a:lnSpc>
                  <a:spcPct val="90000"/>
                </a:lnSpc>
                <a:spcBef>
                  <a:spcPts val="0"/>
                </a:spcBef>
                <a:spcAft>
                  <a:spcPts val="0"/>
                </a:spcAft>
                <a:buNone/>
              </a:pPr>
              <a:r>
                <a:rPr lang="es-ES" sz="1100" b="0" i="0" u="none" strike="noStrike" cap="none">
                  <a:latin typeface="Arial"/>
                  <a:ea typeface="Arial"/>
                  <a:cs typeface="Arial"/>
                  <a:sym typeface="Arial"/>
                </a:rPr>
                <a:t>Esta información, si se utiliza de la forma correcta, permite orientar los esfuerzos para ser más productivos en la consecución de los objetivos. </a:t>
              </a:r>
              <a:endParaRPr sz="1100" b="0" i="0" u="none" strike="noStrike" cap="none">
                <a:latin typeface="Arial"/>
                <a:ea typeface="Arial"/>
                <a:cs typeface="Arial"/>
                <a:sym typeface="Arial"/>
              </a:endParaRPr>
            </a:p>
          </p:txBody>
        </p:sp>
        <p:sp>
          <p:nvSpPr>
            <p:cNvPr id="27" name="Google Shape;223;p7">
              <a:extLst>
                <a:ext uri="{FF2B5EF4-FFF2-40B4-BE49-F238E27FC236}">
                  <a16:creationId xmlns:a16="http://schemas.microsoft.com/office/drawing/2014/main" id="{4B94AEC3-395F-3244-B032-17445D9271D8}"/>
                </a:ext>
              </a:extLst>
            </p:cNvPr>
            <p:cNvSpPr/>
            <p:nvPr/>
          </p:nvSpPr>
          <p:spPr>
            <a:xfrm>
              <a:off x="75532" y="4822184"/>
              <a:ext cx="642731" cy="642731"/>
            </a:xfrm>
            <a:prstGeom prst="ellipse">
              <a:avLst/>
            </a:prstGeom>
            <a:solidFill>
              <a:schemeClr val="lt1"/>
            </a:solidFill>
            <a:ln w="25400" cap="flat" cmpd="sng">
              <a:solidFill>
                <a:srgbClr val="BF50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19044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5"/>
          <p:cNvSpPr txBox="1">
            <a:spLocks noGrp="1"/>
          </p:cNvSpPr>
          <p:nvPr>
            <p:ph type="title"/>
          </p:nvPr>
        </p:nvSpPr>
        <p:spPr>
          <a:xfrm>
            <a:off x="3004575" y="3476150"/>
            <a:ext cx="5995800" cy="1603200"/>
          </a:xfrm>
          <a:prstGeom prst="rect">
            <a:avLst/>
          </a:prstGeom>
          <a:solidFill>
            <a:srgbClr val="DE3075">
              <a:alpha val="63921"/>
            </a:srgbClr>
          </a:solidFill>
          <a:ln>
            <a:noFill/>
          </a:ln>
        </p:spPr>
        <p:txBody>
          <a:bodyPr spcFirstLastPara="1" wrap="square" lIns="91425" tIns="45700" rIns="91425" bIns="45700" anchor="t" anchorCtr="0">
            <a:noAutofit/>
          </a:bodyPr>
          <a:lstStyle/>
          <a:p>
            <a:pPr marL="0" lvl="0" indent="0" algn="r" rtl="0">
              <a:lnSpc>
                <a:spcPct val="90000"/>
              </a:lnSpc>
              <a:spcBef>
                <a:spcPts val="0"/>
              </a:spcBef>
              <a:spcAft>
                <a:spcPts val="0"/>
              </a:spcAft>
              <a:buSzPts val="3000"/>
              <a:buNone/>
            </a:pPr>
            <a:r>
              <a:rPr lang="en-US" dirty="0"/>
              <a:t>ETAPAS</a:t>
            </a:r>
            <a:endParaRPr dirty="0"/>
          </a:p>
        </p:txBody>
      </p:sp>
    </p:spTree>
    <p:extLst>
      <p:ext uri="{BB962C8B-B14F-4D97-AF65-F5344CB8AC3E}">
        <p14:creationId xmlns:p14="http://schemas.microsoft.com/office/powerpoint/2010/main" val="642449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6"/>
          <p:cNvSpPr txBox="1">
            <a:spLocks noGrp="1"/>
          </p:cNvSpPr>
          <p:nvPr>
            <p:ph type="title"/>
          </p:nvPr>
        </p:nvSpPr>
        <p:spPr>
          <a:xfrm>
            <a:off x="1763699" y="212725"/>
            <a:ext cx="4672960"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dirty="0"/>
              <a:t>APRENDIZAJE COMPUTACIONAL</a:t>
            </a:r>
            <a:endParaRPr dirty="0"/>
          </a:p>
        </p:txBody>
      </p:sp>
      <p:sp>
        <p:nvSpPr>
          <p:cNvPr id="4" name="Google Shape;234;p11">
            <a:extLst>
              <a:ext uri="{FF2B5EF4-FFF2-40B4-BE49-F238E27FC236}">
                <a16:creationId xmlns:a16="http://schemas.microsoft.com/office/drawing/2014/main" id="{A8A06E87-E649-8F45-B5B4-5BAA9345133F}"/>
              </a:ext>
            </a:extLst>
          </p:cNvPr>
          <p:cNvSpPr txBox="1">
            <a:spLocks noGrp="1"/>
          </p:cNvSpPr>
          <p:nvPr>
            <p:ph type="body" idx="1"/>
          </p:nvPr>
        </p:nvSpPr>
        <p:spPr>
          <a:xfrm>
            <a:off x="2586038" y="1166025"/>
            <a:ext cx="6238512" cy="4620413"/>
          </a:xfrm>
          <a:prstGeom prst="rect">
            <a:avLst/>
          </a:prstGeom>
          <a:noFill/>
          <a:ln>
            <a:noFill/>
          </a:ln>
        </p:spPr>
        <p:txBody>
          <a:bodyPr spcFirstLastPara="1" wrap="square" lIns="91425" tIns="45700" rIns="91425" bIns="45700" anchor="t" anchorCtr="0">
            <a:noAutofit/>
          </a:bodyPr>
          <a:lstStyle/>
          <a:p>
            <a:pPr marL="457200" lvl="0" indent="-368300" algn="just" rtl="0">
              <a:lnSpc>
                <a:spcPct val="80000"/>
              </a:lnSpc>
              <a:spcBef>
                <a:spcPts val="0"/>
              </a:spcBef>
              <a:spcAft>
                <a:spcPts val="0"/>
              </a:spcAft>
              <a:buClr>
                <a:schemeClr val="dk2"/>
              </a:buClr>
              <a:buSzPts val="2200"/>
              <a:buChar char="•"/>
            </a:pPr>
            <a:r>
              <a:rPr lang="es-ES" sz="2000" dirty="0">
                <a:solidFill>
                  <a:schemeClr val="dk2"/>
                </a:solidFill>
              </a:rPr>
              <a:t>El aprendizaje computacional es parte fundamental en un proceso de análisis predictivo. Proporciona las técnicas de análisis de datos donde se pueden descubrir relaciones entre variables que se consideran insignificantes, pero que, tras la aplicación de estas técnicas, puede descubrirse la importancia de las mismas. </a:t>
            </a:r>
            <a:endParaRPr sz="2000" dirty="0">
              <a:solidFill>
                <a:schemeClr val="dk2"/>
              </a:solidFill>
            </a:endParaRPr>
          </a:p>
          <a:p>
            <a:pPr marL="457200" lvl="0" indent="0" algn="just" rtl="0">
              <a:lnSpc>
                <a:spcPct val="80000"/>
              </a:lnSpc>
              <a:spcBef>
                <a:spcPts val="0"/>
              </a:spcBef>
              <a:spcAft>
                <a:spcPts val="0"/>
              </a:spcAft>
              <a:buSzPts val="1800"/>
              <a:buNone/>
            </a:pPr>
            <a:endParaRPr sz="2000" dirty="0">
              <a:solidFill>
                <a:schemeClr val="dk2"/>
              </a:solidFill>
            </a:endParaRPr>
          </a:p>
          <a:p>
            <a:pPr marL="457200" lvl="0" indent="-368300" algn="just" rtl="0">
              <a:lnSpc>
                <a:spcPct val="80000"/>
              </a:lnSpc>
              <a:spcBef>
                <a:spcPts val="0"/>
              </a:spcBef>
              <a:spcAft>
                <a:spcPts val="0"/>
              </a:spcAft>
              <a:buClr>
                <a:schemeClr val="dk2"/>
              </a:buClr>
              <a:buSzPts val="2200"/>
              <a:buChar char="•"/>
            </a:pPr>
            <a:r>
              <a:rPr lang="es-ES" sz="2000" dirty="0">
                <a:solidFill>
                  <a:schemeClr val="dk2"/>
                </a:solidFill>
              </a:rPr>
              <a:t>Por ejemplo, un estudio realizado a los clientes de la compañía Canadian Tire descubrió que los hábitos de compra podían influir en la fiabilidad de pago de un deudor. </a:t>
            </a:r>
            <a:endParaRPr sz="2000" dirty="0">
              <a:solidFill>
                <a:schemeClr val="dk2"/>
              </a:solidFill>
            </a:endParaRPr>
          </a:p>
          <a:p>
            <a:pPr marL="457200" lvl="0" indent="0" algn="just" rtl="0">
              <a:lnSpc>
                <a:spcPct val="80000"/>
              </a:lnSpc>
              <a:spcBef>
                <a:spcPts val="0"/>
              </a:spcBef>
              <a:spcAft>
                <a:spcPts val="0"/>
              </a:spcAft>
              <a:buSzPts val="1800"/>
              <a:buNone/>
            </a:pPr>
            <a:endParaRPr sz="2000" dirty="0">
              <a:solidFill>
                <a:schemeClr val="dk2"/>
              </a:solidFill>
            </a:endParaRPr>
          </a:p>
          <a:p>
            <a:pPr marL="457200" lvl="0" indent="-368300" algn="just" rtl="0">
              <a:lnSpc>
                <a:spcPct val="80000"/>
              </a:lnSpc>
              <a:spcBef>
                <a:spcPts val="0"/>
              </a:spcBef>
              <a:spcAft>
                <a:spcPts val="0"/>
              </a:spcAft>
              <a:buClr>
                <a:schemeClr val="dk2"/>
              </a:buClr>
              <a:buSzPts val="2200"/>
              <a:buChar char="•"/>
            </a:pPr>
            <a:r>
              <a:rPr lang="es-ES" sz="2000" dirty="0">
                <a:solidFill>
                  <a:schemeClr val="dk2"/>
                </a:solidFill>
              </a:rPr>
              <a:t>Si el cliente suele pagar con tarjeta de crédito en </a:t>
            </a:r>
            <a:r>
              <a:rPr lang="es-ES" sz="2000" b="1" dirty="0">
                <a:solidFill>
                  <a:schemeClr val="dk2"/>
                </a:solidFill>
              </a:rPr>
              <a:t>bares </a:t>
            </a:r>
            <a:r>
              <a:rPr lang="es-ES" sz="2000" dirty="0">
                <a:solidFill>
                  <a:schemeClr val="dk2"/>
                </a:solidFill>
              </a:rPr>
              <a:t>supone un mayor riesgo de impago, mientras que si la utiliza para pagar el </a:t>
            </a:r>
            <a:r>
              <a:rPr lang="es-ES" sz="2000" b="1" dirty="0">
                <a:solidFill>
                  <a:schemeClr val="dk2"/>
                </a:solidFill>
              </a:rPr>
              <a:t>dentista </a:t>
            </a:r>
            <a:r>
              <a:rPr lang="es-ES" sz="2000" dirty="0">
                <a:solidFill>
                  <a:schemeClr val="dk2"/>
                </a:solidFill>
              </a:rPr>
              <a:t>supone un menor riesgo. </a:t>
            </a:r>
            <a:r>
              <a:rPr lang="es-ES" sz="2000" b="1" dirty="0">
                <a:solidFill>
                  <a:schemeClr val="dk2"/>
                </a:solidFill>
              </a:rPr>
              <a:t>¿Por qué creen  que se concluyó eso?</a:t>
            </a:r>
            <a:r>
              <a:rPr lang="es-ES" sz="2000" dirty="0">
                <a:solidFill>
                  <a:schemeClr val="dk2"/>
                </a:solidFill>
              </a:rPr>
              <a:t> </a:t>
            </a:r>
            <a:endParaRPr sz="2000" dirty="0">
              <a:solidFill>
                <a:schemeClr val="dk2"/>
              </a:solidFill>
            </a:endParaRPr>
          </a:p>
          <a:p>
            <a:pPr marL="457200" lvl="0" indent="0" algn="just" rtl="0">
              <a:lnSpc>
                <a:spcPct val="80000"/>
              </a:lnSpc>
              <a:spcBef>
                <a:spcPts val="0"/>
              </a:spcBef>
              <a:spcAft>
                <a:spcPts val="0"/>
              </a:spcAft>
              <a:buSzPts val="1800"/>
              <a:buNone/>
            </a:pPr>
            <a:endParaRPr sz="2000" dirty="0">
              <a:solidFill>
                <a:schemeClr val="dk2"/>
              </a:solidFill>
            </a:endParaRPr>
          </a:p>
          <a:p>
            <a:pPr marL="457200" lvl="0" indent="-368300" algn="just" rtl="0">
              <a:lnSpc>
                <a:spcPct val="80000"/>
              </a:lnSpc>
              <a:spcBef>
                <a:spcPts val="0"/>
              </a:spcBef>
              <a:spcAft>
                <a:spcPts val="0"/>
              </a:spcAft>
              <a:buClr>
                <a:schemeClr val="dk2"/>
              </a:buClr>
              <a:buSzPts val="2200"/>
              <a:buChar char="•"/>
            </a:pPr>
            <a:r>
              <a:rPr lang="es-ES" sz="2000" dirty="0">
                <a:solidFill>
                  <a:schemeClr val="dk2"/>
                </a:solidFill>
              </a:rPr>
              <a:t>Puede ser que la persona que visita el dentista se considera que, probablemente, sea más conservadora y lleve una vida más planificada.</a:t>
            </a:r>
            <a:endParaRPr sz="2000" dirty="0">
              <a:solidFill>
                <a:schemeClr val="dk2"/>
              </a:solidFill>
            </a:endParaRPr>
          </a:p>
        </p:txBody>
      </p:sp>
      <p:pic>
        <p:nvPicPr>
          <p:cNvPr id="5" name="Google Shape;235;p11">
            <a:extLst>
              <a:ext uri="{FF2B5EF4-FFF2-40B4-BE49-F238E27FC236}">
                <a16:creationId xmlns:a16="http://schemas.microsoft.com/office/drawing/2014/main" id="{AC56A28E-3354-9C47-AC22-626116D9C3E6}"/>
              </a:ext>
            </a:extLst>
          </p:cNvPr>
          <p:cNvPicPr preferRelativeResize="0"/>
          <p:nvPr/>
        </p:nvPicPr>
        <p:blipFill rotWithShape="1">
          <a:blip r:embed="rId3">
            <a:alphaModFix/>
          </a:blip>
          <a:srcRect/>
          <a:stretch/>
        </p:blipFill>
        <p:spPr>
          <a:xfrm>
            <a:off x="757238" y="2157412"/>
            <a:ext cx="1943100" cy="1943100"/>
          </a:xfrm>
          <a:prstGeom prst="rect">
            <a:avLst/>
          </a:prstGeom>
          <a:noFill/>
          <a:ln>
            <a:noFill/>
          </a:ln>
        </p:spPr>
      </p:pic>
    </p:spTree>
    <p:extLst>
      <p:ext uri="{BB962C8B-B14F-4D97-AF65-F5344CB8AC3E}">
        <p14:creationId xmlns:p14="http://schemas.microsoft.com/office/powerpoint/2010/main" val="589962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6"/>
          <p:cNvSpPr txBox="1">
            <a:spLocks noGrp="1"/>
          </p:cNvSpPr>
          <p:nvPr>
            <p:ph type="title"/>
          </p:nvPr>
        </p:nvSpPr>
        <p:spPr>
          <a:xfrm>
            <a:off x="1763699" y="212725"/>
            <a:ext cx="4672960"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dirty="0"/>
              <a:t>SUPOSICIONES</a:t>
            </a:r>
            <a:endParaRPr dirty="0"/>
          </a:p>
        </p:txBody>
      </p:sp>
      <p:sp>
        <p:nvSpPr>
          <p:cNvPr id="7" name="Google Shape;241;p12">
            <a:extLst>
              <a:ext uri="{FF2B5EF4-FFF2-40B4-BE49-F238E27FC236}">
                <a16:creationId xmlns:a16="http://schemas.microsoft.com/office/drawing/2014/main" id="{98FC77BF-DFB8-2445-A8D6-374AC5AA1471}"/>
              </a:ext>
            </a:extLst>
          </p:cNvPr>
          <p:cNvSpPr txBox="1">
            <a:spLocks noGrp="1"/>
          </p:cNvSpPr>
          <p:nvPr>
            <p:ph type="body" idx="1"/>
          </p:nvPr>
        </p:nvSpPr>
        <p:spPr>
          <a:xfrm>
            <a:off x="606925" y="1166026"/>
            <a:ext cx="5665288" cy="4577549"/>
          </a:xfrm>
          <a:prstGeom prst="rect">
            <a:avLst/>
          </a:prstGeom>
          <a:noFill/>
          <a:ln>
            <a:noFill/>
          </a:ln>
        </p:spPr>
        <p:txBody>
          <a:bodyPr spcFirstLastPara="1" wrap="square" lIns="91425" tIns="45700" rIns="91425" bIns="45700" anchor="t" anchorCtr="0">
            <a:noAutofit/>
          </a:bodyPr>
          <a:lstStyle/>
          <a:p>
            <a:pPr marL="342900" indent="-342900" algn="just">
              <a:lnSpc>
                <a:spcPct val="100000"/>
              </a:lnSpc>
              <a:spcBef>
                <a:spcPts val="0"/>
              </a:spcBef>
              <a:buClr>
                <a:schemeClr val="dk2"/>
              </a:buClr>
              <a:buSzPts val="2400"/>
            </a:pPr>
            <a:r>
              <a:rPr lang="es-ES" sz="2000" dirty="0">
                <a:solidFill>
                  <a:schemeClr val="dk2"/>
                </a:solidFill>
              </a:rPr>
              <a:t>Si bien, establecer correlaciones entre variables puede proporcionar información muy valiosa, hay que saber interpretar las mismas del modo correcto para no llegar a conclusiones erróneas. </a:t>
            </a:r>
            <a:r>
              <a:rPr lang="es-ES" sz="2000" b="1" dirty="0">
                <a:solidFill>
                  <a:schemeClr val="dk2"/>
                </a:solidFill>
              </a:rPr>
              <a:t>La correlación no implica causalidad</a:t>
            </a:r>
            <a:r>
              <a:rPr lang="es-ES" sz="2000" dirty="0">
                <a:solidFill>
                  <a:schemeClr val="dk2"/>
                </a:solidFill>
              </a:rPr>
              <a:t>.</a:t>
            </a:r>
            <a:endParaRPr sz="2000" dirty="0">
              <a:solidFill>
                <a:schemeClr val="dk2"/>
              </a:solidFill>
            </a:endParaRPr>
          </a:p>
          <a:p>
            <a:pPr marL="171450" indent="-171450" algn="just">
              <a:lnSpc>
                <a:spcPct val="100000"/>
              </a:lnSpc>
              <a:spcBef>
                <a:spcPts val="0"/>
              </a:spcBef>
              <a:buSzPts val="1800"/>
            </a:pPr>
            <a:endParaRPr sz="800" dirty="0">
              <a:solidFill>
                <a:schemeClr val="dk2"/>
              </a:solidFill>
            </a:endParaRPr>
          </a:p>
          <a:p>
            <a:pPr marL="342900" indent="-342900" algn="just">
              <a:lnSpc>
                <a:spcPct val="100000"/>
              </a:lnSpc>
              <a:spcBef>
                <a:spcPts val="0"/>
              </a:spcBef>
              <a:buClr>
                <a:schemeClr val="dk2"/>
              </a:buClr>
              <a:buSzPts val="2400"/>
            </a:pPr>
            <a:r>
              <a:rPr lang="es-ES" sz="2000" dirty="0">
                <a:solidFill>
                  <a:schemeClr val="dk2"/>
                </a:solidFill>
              </a:rPr>
              <a:t>El descubrimiento de una relación entre A y B no implica que una cause la otra. </a:t>
            </a:r>
            <a:endParaRPr sz="2000" dirty="0">
              <a:solidFill>
                <a:schemeClr val="dk2"/>
              </a:solidFill>
            </a:endParaRPr>
          </a:p>
          <a:p>
            <a:pPr marL="171450" indent="-171450" algn="just">
              <a:lnSpc>
                <a:spcPct val="100000"/>
              </a:lnSpc>
              <a:spcBef>
                <a:spcPts val="0"/>
              </a:spcBef>
              <a:buSzPts val="1800"/>
            </a:pPr>
            <a:endParaRPr sz="800" dirty="0">
              <a:solidFill>
                <a:schemeClr val="dk2"/>
              </a:solidFill>
            </a:endParaRPr>
          </a:p>
          <a:p>
            <a:pPr marL="342900" indent="-342900" algn="just">
              <a:lnSpc>
                <a:spcPct val="100000"/>
              </a:lnSpc>
              <a:spcBef>
                <a:spcPts val="0"/>
              </a:spcBef>
              <a:buClr>
                <a:schemeClr val="dk2"/>
              </a:buClr>
              <a:buSzPts val="2400"/>
            </a:pPr>
            <a:r>
              <a:rPr lang="es-ES" sz="2000" dirty="0">
                <a:solidFill>
                  <a:schemeClr val="dk2"/>
                </a:solidFill>
              </a:rPr>
              <a:t>Por ejemplo, se identifica una correlación entre el un incremento en las ventas en almuerzos en el restaurant las PALMERAS en la playa y el incremento en las muertes por ahogamiento. Esta información podría llevar a pensar que el hecho de comer en las PALMERAS  implica un aumento de la probabilidad de ahogarse, sin embargo, esto no es cierto. </a:t>
            </a:r>
            <a:endParaRPr sz="2000" dirty="0"/>
          </a:p>
        </p:txBody>
      </p:sp>
      <p:pic>
        <p:nvPicPr>
          <p:cNvPr id="8" name="Google Shape;242;p12">
            <a:extLst>
              <a:ext uri="{FF2B5EF4-FFF2-40B4-BE49-F238E27FC236}">
                <a16:creationId xmlns:a16="http://schemas.microsoft.com/office/drawing/2014/main" id="{00923D2C-6598-344A-A4C4-B42BE881AB85}"/>
              </a:ext>
            </a:extLst>
          </p:cNvPr>
          <p:cNvPicPr preferRelativeResize="0"/>
          <p:nvPr/>
        </p:nvPicPr>
        <p:blipFill rotWithShape="1">
          <a:blip r:embed="rId3">
            <a:alphaModFix/>
          </a:blip>
          <a:srcRect/>
          <a:stretch/>
        </p:blipFill>
        <p:spPr>
          <a:xfrm>
            <a:off x="6469465" y="2268938"/>
            <a:ext cx="2074462" cy="2074462"/>
          </a:xfrm>
          <a:prstGeom prst="rect">
            <a:avLst/>
          </a:prstGeom>
          <a:noFill/>
          <a:ln>
            <a:noFill/>
          </a:ln>
        </p:spPr>
      </p:pic>
    </p:spTree>
    <p:extLst>
      <p:ext uri="{BB962C8B-B14F-4D97-AF65-F5344CB8AC3E}">
        <p14:creationId xmlns:p14="http://schemas.microsoft.com/office/powerpoint/2010/main" val="1005717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6"/>
          <p:cNvSpPr txBox="1">
            <a:spLocks noGrp="1"/>
          </p:cNvSpPr>
          <p:nvPr>
            <p:ph type="title"/>
          </p:nvPr>
        </p:nvSpPr>
        <p:spPr>
          <a:xfrm>
            <a:off x="1763699" y="212725"/>
            <a:ext cx="4672960"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dirty="0"/>
              <a:t>SUPOSICIONES</a:t>
            </a:r>
            <a:endParaRPr dirty="0"/>
          </a:p>
        </p:txBody>
      </p:sp>
      <p:sp>
        <p:nvSpPr>
          <p:cNvPr id="9" name="Google Shape;248;p13">
            <a:extLst>
              <a:ext uri="{FF2B5EF4-FFF2-40B4-BE49-F238E27FC236}">
                <a16:creationId xmlns:a16="http://schemas.microsoft.com/office/drawing/2014/main" id="{70DA7520-41F4-AE4D-8FA3-7C82B9127962}"/>
              </a:ext>
            </a:extLst>
          </p:cNvPr>
          <p:cNvSpPr txBox="1">
            <a:spLocks noGrp="1"/>
          </p:cNvSpPr>
          <p:nvPr>
            <p:ph type="body" idx="1"/>
          </p:nvPr>
        </p:nvSpPr>
        <p:spPr>
          <a:xfrm>
            <a:off x="2657475" y="1166026"/>
            <a:ext cx="6179050" cy="4720424"/>
          </a:xfrm>
          <a:prstGeom prst="rect">
            <a:avLst/>
          </a:prstGeom>
          <a:noFill/>
          <a:ln>
            <a:noFill/>
          </a:ln>
        </p:spPr>
        <p:txBody>
          <a:bodyPr spcFirstLastPara="1" wrap="square" lIns="91425" tIns="45700" rIns="91425" bIns="45700" anchor="t" anchorCtr="0">
            <a:noAutofit/>
          </a:bodyPr>
          <a:lstStyle/>
          <a:p>
            <a:pPr marL="419100" indent="-342900" algn="just">
              <a:lnSpc>
                <a:spcPct val="100000"/>
              </a:lnSpc>
              <a:spcBef>
                <a:spcPts val="0"/>
              </a:spcBef>
              <a:buClr>
                <a:schemeClr val="dk2"/>
              </a:buClr>
              <a:buSzPts val="2400"/>
            </a:pPr>
            <a:r>
              <a:rPr lang="es-ES" sz="2000" dirty="0">
                <a:solidFill>
                  <a:schemeClr val="dk2"/>
                </a:solidFill>
              </a:rPr>
              <a:t>Existe el mismo riesgo de ahogamiento para el que come en las PALMERAS que para el que se trae la colación desde su casa. </a:t>
            </a:r>
            <a:endParaRPr sz="2000" dirty="0">
              <a:solidFill>
                <a:schemeClr val="dk2"/>
              </a:solidFill>
            </a:endParaRPr>
          </a:p>
          <a:p>
            <a:pPr marL="628650" indent="-171450" algn="just">
              <a:lnSpc>
                <a:spcPct val="100000"/>
              </a:lnSpc>
              <a:spcBef>
                <a:spcPts val="0"/>
              </a:spcBef>
              <a:buSzPts val="1800"/>
            </a:pPr>
            <a:endParaRPr sz="800" dirty="0">
              <a:solidFill>
                <a:schemeClr val="dk2"/>
              </a:solidFill>
            </a:endParaRPr>
          </a:p>
          <a:p>
            <a:pPr marL="419100" indent="-342900" algn="just">
              <a:lnSpc>
                <a:spcPct val="100000"/>
              </a:lnSpc>
              <a:spcBef>
                <a:spcPts val="0"/>
              </a:spcBef>
              <a:buClr>
                <a:schemeClr val="dk2"/>
              </a:buClr>
              <a:buSzPts val="2400"/>
            </a:pPr>
            <a:r>
              <a:rPr lang="es-ES" sz="2000" dirty="0">
                <a:solidFill>
                  <a:schemeClr val="dk2"/>
                </a:solidFill>
              </a:rPr>
              <a:t>El incremento de muertes por ahogamiento se debe al buen tiempo, puesto que hace que la gente vaya más a la playa, por lo que aumenta el número de clientes de las PALMERAS, así como el número de personas en la playa y, en consecuencia, también aumenta el número de muertes por ahogamiento. </a:t>
            </a:r>
            <a:endParaRPr sz="2000" dirty="0">
              <a:solidFill>
                <a:schemeClr val="dk2"/>
              </a:solidFill>
            </a:endParaRPr>
          </a:p>
          <a:p>
            <a:pPr marL="457200" lvl="0" indent="0" algn="just" rtl="0">
              <a:lnSpc>
                <a:spcPct val="100000"/>
              </a:lnSpc>
              <a:spcBef>
                <a:spcPts val="0"/>
              </a:spcBef>
              <a:spcAft>
                <a:spcPts val="0"/>
              </a:spcAft>
              <a:buSzPts val="1800"/>
              <a:buNone/>
            </a:pPr>
            <a:endParaRPr sz="2000" dirty="0">
              <a:solidFill>
                <a:schemeClr val="dk2"/>
              </a:solidFill>
            </a:endParaRPr>
          </a:p>
          <a:p>
            <a:pPr marL="457200" lvl="0" indent="0" algn="just" rtl="0">
              <a:lnSpc>
                <a:spcPct val="100000"/>
              </a:lnSpc>
              <a:spcBef>
                <a:spcPts val="0"/>
              </a:spcBef>
              <a:spcAft>
                <a:spcPts val="0"/>
              </a:spcAft>
              <a:buSzPts val="1800"/>
              <a:buNone/>
            </a:pPr>
            <a:r>
              <a:rPr lang="es-ES" sz="2000" b="1" dirty="0">
                <a:solidFill>
                  <a:schemeClr val="dk2"/>
                </a:solidFill>
              </a:rPr>
              <a:t>Una vez definidas las suposiciones correctas hay que tratar de aprovechar las mismas, que se utilizarán para realizar predicciones.</a:t>
            </a:r>
            <a:endParaRPr sz="2000" b="1" dirty="0"/>
          </a:p>
        </p:txBody>
      </p:sp>
      <p:pic>
        <p:nvPicPr>
          <p:cNvPr id="10" name="Google Shape;249;p13">
            <a:extLst>
              <a:ext uri="{FF2B5EF4-FFF2-40B4-BE49-F238E27FC236}">
                <a16:creationId xmlns:a16="http://schemas.microsoft.com/office/drawing/2014/main" id="{E1931AAB-4E16-454C-9716-ACB323ADD09F}"/>
              </a:ext>
            </a:extLst>
          </p:cNvPr>
          <p:cNvPicPr preferRelativeResize="0"/>
          <p:nvPr/>
        </p:nvPicPr>
        <p:blipFill rotWithShape="1">
          <a:blip r:embed="rId3">
            <a:alphaModFix/>
          </a:blip>
          <a:srcRect l="15039" t="3553" r="15233" b="5837"/>
          <a:stretch/>
        </p:blipFill>
        <p:spPr>
          <a:xfrm>
            <a:off x="585787" y="1871662"/>
            <a:ext cx="2128837" cy="2128838"/>
          </a:xfrm>
          <a:prstGeom prst="rect">
            <a:avLst/>
          </a:prstGeom>
          <a:noFill/>
          <a:ln>
            <a:noFill/>
          </a:ln>
        </p:spPr>
      </p:pic>
    </p:spTree>
    <p:extLst>
      <p:ext uri="{BB962C8B-B14F-4D97-AF65-F5344CB8AC3E}">
        <p14:creationId xmlns:p14="http://schemas.microsoft.com/office/powerpoint/2010/main" val="3906792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6"/>
          <p:cNvSpPr txBox="1">
            <a:spLocks noGrp="1"/>
          </p:cNvSpPr>
          <p:nvPr>
            <p:ph type="title"/>
          </p:nvPr>
        </p:nvSpPr>
        <p:spPr>
          <a:xfrm>
            <a:off x="1763699" y="212725"/>
            <a:ext cx="4672960"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dirty="0"/>
              <a:t>PREDICCIONES</a:t>
            </a:r>
            <a:endParaRPr dirty="0"/>
          </a:p>
        </p:txBody>
      </p:sp>
      <p:sp>
        <p:nvSpPr>
          <p:cNvPr id="7" name="Google Shape;255;p14">
            <a:extLst>
              <a:ext uri="{FF2B5EF4-FFF2-40B4-BE49-F238E27FC236}">
                <a16:creationId xmlns:a16="http://schemas.microsoft.com/office/drawing/2014/main" id="{092E211B-DACA-D448-ABAF-88D54E8BA1BF}"/>
              </a:ext>
            </a:extLst>
          </p:cNvPr>
          <p:cNvSpPr txBox="1">
            <a:spLocks noGrp="1"/>
          </p:cNvSpPr>
          <p:nvPr>
            <p:ph type="body" idx="1"/>
          </p:nvPr>
        </p:nvSpPr>
        <p:spPr>
          <a:xfrm>
            <a:off x="606925" y="1166026"/>
            <a:ext cx="8229600" cy="4749900"/>
          </a:xfrm>
          <a:prstGeom prst="rect">
            <a:avLst/>
          </a:prstGeom>
          <a:noFill/>
          <a:ln>
            <a:noFill/>
          </a:ln>
        </p:spPr>
        <p:txBody>
          <a:bodyPr spcFirstLastPara="1" wrap="square" lIns="91425" tIns="45700" rIns="91425" bIns="45700" anchor="t" anchorCtr="0">
            <a:noAutofit/>
          </a:bodyPr>
          <a:lstStyle/>
          <a:p>
            <a:pPr marL="76200" lvl="0" indent="0" algn="just" rtl="0">
              <a:lnSpc>
                <a:spcPct val="100000"/>
              </a:lnSpc>
              <a:spcBef>
                <a:spcPts val="0"/>
              </a:spcBef>
              <a:spcAft>
                <a:spcPts val="0"/>
              </a:spcAft>
              <a:buClr>
                <a:schemeClr val="dk2"/>
              </a:buClr>
              <a:buSzPts val="2400"/>
              <a:buNone/>
            </a:pPr>
            <a:r>
              <a:rPr lang="es-ES" sz="2400" dirty="0">
                <a:solidFill>
                  <a:schemeClr val="dk2"/>
                </a:solidFill>
              </a:rPr>
              <a:t>Luego de identificar las correlaciones entre variables mediante técnicas de aprendizaje computacional y establecer las suposiciones correctas, se identifican patrones de comportamiento que permiten crear un modelo predictivo.</a:t>
            </a:r>
            <a:endParaRPr sz="2400" b="1" dirty="0"/>
          </a:p>
        </p:txBody>
      </p:sp>
      <p:pic>
        <p:nvPicPr>
          <p:cNvPr id="8" name="Google Shape;256;p14">
            <a:extLst>
              <a:ext uri="{FF2B5EF4-FFF2-40B4-BE49-F238E27FC236}">
                <a16:creationId xmlns:a16="http://schemas.microsoft.com/office/drawing/2014/main" id="{C39BBB91-2617-3A4F-8920-7410987FAB44}"/>
              </a:ext>
            </a:extLst>
          </p:cNvPr>
          <p:cNvPicPr preferRelativeResize="0"/>
          <p:nvPr/>
        </p:nvPicPr>
        <p:blipFill rotWithShape="1">
          <a:blip r:embed="rId3">
            <a:alphaModFix/>
          </a:blip>
          <a:srcRect/>
          <a:stretch/>
        </p:blipFill>
        <p:spPr>
          <a:xfrm>
            <a:off x="1905000" y="3335888"/>
            <a:ext cx="5334000" cy="1343025"/>
          </a:xfrm>
          <a:prstGeom prst="rect">
            <a:avLst/>
          </a:prstGeom>
          <a:noFill/>
          <a:ln>
            <a:noFill/>
          </a:ln>
        </p:spPr>
      </p:pic>
      <p:sp>
        <p:nvSpPr>
          <p:cNvPr id="11" name="Google Shape;257;p14">
            <a:extLst>
              <a:ext uri="{FF2B5EF4-FFF2-40B4-BE49-F238E27FC236}">
                <a16:creationId xmlns:a16="http://schemas.microsoft.com/office/drawing/2014/main" id="{0110035B-0030-E64D-8790-09AE4761AE19}"/>
              </a:ext>
            </a:extLst>
          </p:cNvPr>
          <p:cNvSpPr txBox="1"/>
          <p:nvPr/>
        </p:nvSpPr>
        <p:spPr>
          <a:xfrm>
            <a:off x="2098725" y="4983675"/>
            <a:ext cx="809700" cy="545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ES" sz="2000" b="1" i="0" u="none" strike="noStrike" cap="none">
                <a:solidFill>
                  <a:srgbClr val="000000"/>
                </a:solidFill>
                <a:latin typeface="Calibri"/>
                <a:ea typeface="Calibri"/>
                <a:cs typeface="Calibri"/>
                <a:sym typeface="Calibri"/>
              </a:rPr>
              <a:t>DATA</a:t>
            </a:r>
            <a:endParaRPr sz="2000" b="1" i="0" u="none" strike="noStrike" cap="none">
              <a:solidFill>
                <a:srgbClr val="000000"/>
              </a:solidFill>
              <a:latin typeface="Calibri"/>
              <a:ea typeface="Calibri"/>
              <a:cs typeface="Calibri"/>
              <a:sym typeface="Calibri"/>
            </a:endParaRPr>
          </a:p>
        </p:txBody>
      </p:sp>
      <p:sp>
        <p:nvSpPr>
          <p:cNvPr id="12" name="Google Shape;258;p14">
            <a:extLst>
              <a:ext uri="{FF2B5EF4-FFF2-40B4-BE49-F238E27FC236}">
                <a16:creationId xmlns:a16="http://schemas.microsoft.com/office/drawing/2014/main" id="{74DE6195-9615-6A4E-9D3E-4FFFCFA3101B}"/>
              </a:ext>
            </a:extLst>
          </p:cNvPr>
          <p:cNvSpPr txBox="1"/>
          <p:nvPr/>
        </p:nvSpPr>
        <p:spPr>
          <a:xfrm>
            <a:off x="5771025" y="4831300"/>
            <a:ext cx="1909500" cy="855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s-ES" sz="2000" b="1" i="0" u="none" strike="noStrike" cap="none">
                <a:solidFill>
                  <a:srgbClr val="000000"/>
                </a:solidFill>
                <a:latin typeface="Calibri"/>
                <a:ea typeface="Calibri"/>
                <a:cs typeface="Calibri"/>
                <a:sym typeface="Calibri"/>
              </a:rPr>
              <a:t>MODELOS PREDICTIVO</a:t>
            </a:r>
            <a:endParaRPr sz="2000" b="1" i="0" u="none" strike="noStrike" cap="none">
              <a:solidFill>
                <a:srgbClr val="000000"/>
              </a:solidFill>
              <a:latin typeface="Calibri"/>
              <a:ea typeface="Calibri"/>
              <a:cs typeface="Calibri"/>
              <a:sym typeface="Calibri"/>
            </a:endParaRPr>
          </a:p>
        </p:txBody>
      </p:sp>
      <p:sp>
        <p:nvSpPr>
          <p:cNvPr id="13" name="Google Shape;259;p14">
            <a:extLst>
              <a:ext uri="{FF2B5EF4-FFF2-40B4-BE49-F238E27FC236}">
                <a16:creationId xmlns:a16="http://schemas.microsoft.com/office/drawing/2014/main" id="{8D784779-F32A-DE4F-807F-524DE62E5D30}"/>
              </a:ext>
            </a:extLst>
          </p:cNvPr>
          <p:cNvSpPr txBox="1"/>
          <p:nvPr/>
        </p:nvSpPr>
        <p:spPr>
          <a:xfrm>
            <a:off x="3617250" y="4831300"/>
            <a:ext cx="1909500" cy="855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s-ES" sz="2000" b="1" i="0" u="none" strike="noStrike" cap="none">
                <a:solidFill>
                  <a:srgbClr val="000000"/>
                </a:solidFill>
                <a:latin typeface="Calibri"/>
                <a:ea typeface="Calibri"/>
                <a:cs typeface="Calibri"/>
                <a:sym typeface="Calibri"/>
              </a:rPr>
              <a:t>MODELADO PREDICTIVO</a:t>
            </a:r>
            <a:endParaRPr sz="2000" b="1"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106262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6"/>
          <p:cNvSpPr txBox="1">
            <a:spLocks noGrp="1"/>
          </p:cNvSpPr>
          <p:nvPr>
            <p:ph type="title"/>
          </p:nvPr>
        </p:nvSpPr>
        <p:spPr>
          <a:xfrm>
            <a:off x="1763699" y="212725"/>
            <a:ext cx="4672960"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dirty="0"/>
              <a:t>PREDICCIONES</a:t>
            </a:r>
            <a:endParaRPr dirty="0"/>
          </a:p>
        </p:txBody>
      </p:sp>
      <p:sp>
        <p:nvSpPr>
          <p:cNvPr id="10" name="Google Shape;265;p15">
            <a:extLst>
              <a:ext uri="{FF2B5EF4-FFF2-40B4-BE49-F238E27FC236}">
                <a16:creationId xmlns:a16="http://schemas.microsoft.com/office/drawing/2014/main" id="{0BCEA34E-A62B-074A-A342-89A49E89A144}"/>
              </a:ext>
            </a:extLst>
          </p:cNvPr>
          <p:cNvSpPr txBox="1">
            <a:spLocks noGrp="1"/>
          </p:cNvSpPr>
          <p:nvPr>
            <p:ph type="body" idx="1"/>
          </p:nvPr>
        </p:nvSpPr>
        <p:spPr>
          <a:xfrm>
            <a:off x="457200" y="1669048"/>
            <a:ext cx="8229600" cy="3378600"/>
          </a:xfrm>
          <a:prstGeom prst="rect">
            <a:avLst/>
          </a:prstGeom>
          <a:noFill/>
          <a:ln>
            <a:noFill/>
          </a:ln>
        </p:spPr>
        <p:txBody>
          <a:bodyPr spcFirstLastPara="1" wrap="square" lIns="91425" tIns="45700" rIns="91425" bIns="45700" anchor="t" anchorCtr="0">
            <a:noAutofit/>
          </a:bodyPr>
          <a:lstStyle/>
          <a:p>
            <a:pPr marL="76200" lvl="0" indent="0" algn="just" rtl="0">
              <a:lnSpc>
                <a:spcPct val="100000"/>
              </a:lnSpc>
              <a:spcBef>
                <a:spcPts val="0"/>
              </a:spcBef>
              <a:spcAft>
                <a:spcPts val="0"/>
              </a:spcAft>
              <a:buClr>
                <a:schemeClr val="dk2"/>
              </a:buClr>
              <a:buSzPts val="2400"/>
              <a:buNone/>
            </a:pPr>
            <a:r>
              <a:rPr lang="es-ES" sz="2400" dirty="0">
                <a:solidFill>
                  <a:schemeClr val="dk2"/>
                </a:solidFill>
              </a:rPr>
              <a:t>Este modelo predictivo se podrá utilizar para predecir cuál es la probabilidad de que una persona, </a:t>
            </a:r>
            <a:r>
              <a:rPr lang="es-ES" sz="2400" b="1" dirty="0">
                <a:solidFill>
                  <a:schemeClr val="dk2"/>
                </a:solidFill>
              </a:rPr>
              <a:t>en función de los datos que se disponga de la misma</a:t>
            </a:r>
            <a:r>
              <a:rPr lang="es-ES" b="1" dirty="0">
                <a:solidFill>
                  <a:schemeClr val="dk2"/>
                </a:solidFill>
              </a:rPr>
              <a:t>, </a:t>
            </a:r>
            <a:r>
              <a:rPr lang="es-ES" sz="2400" dirty="0">
                <a:solidFill>
                  <a:schemeClr val="dk2"/>
                </a:solidFill>
              </a:rPr>
              <a:t>reaccione de una manera determinada (si comprará un producto, si cambiará de voto, si contratará un servicio).</a:t>
            </a:r>
            <a:endParaRPr sz="2400" dirty="0">
              <a:solidFill>
                <a:schemeClr val="dk2"/>
              </a:solidFill>
            </a:endParaRPr>
          </a:p>
          <a:p>
            <a:pPr marL="0" lvl="0" indent="0" algn="just" rtl="0">
              <a:lnSpc>
                <a:spcPct val="100000"/>
              </a:lnSpc>
              <a:spcBef>
                <a:spcPts val="0"/>
              </a:spcBef>
              <a:spcAft>
                <a:spcPts val="0"/>
              </a:spcAft>
              <a:buSzPts val="1800"/>
              <a:buNone/>
            </a:pPr>
            <a:endParaRPr sz="2400" b="1" dirty="0"/>
          </a:p>
        </p:txBody>
      </p:sp>
    </p:spTree>
    <p:extLst>
      <p:ext uri="{BB962C8B-B14F-4D97-AF65-F5344CB8AC3E}">
        <p14:creationId xmlns:p14="http://schemas.microsoft.com/office/powerpoint/2010/main" val="3374972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6"/>
          <p:cNvSpPr txBox="1">
            <a:spLocks noGrp="1"/>
          </p:cNvSpPr>
          <p:nvPr>
            <p:ph type="title"/>
          </p:nvPr>
        </p:nvSpPr>
        <p:spPr>
          <a:xfrm>
            <a:off x="1763699" y="212725"/>
            <a:ext cx="4672960"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dirty="0"/>
              <a:t>PREDICCIONES</a:t>
            </a:r>
            <a:endParaRPr dirty="0"/>
          </a:p>
        </p:txBody>
      </p:sp>
      <p:sp>
        <p:nvSpPr>
          <p:cNvPr id="6" name="Google Shape;271;p16">
            <a:extLst>
              <a:ext uri="{FF2B5EF4-FFF2-40B4-BE49-F238E27FC236}">
                <a16:creationId xmlns:a16="http://schemas.microsoft.com/office/drawing/2014/main" id="{3BC2DBC4-217F-2043-9FAB-5C7F07BB5407}"/>
              </a:ext>
            </a:extLst>
          </p:cNvPr>
          <p:cNvSpPr txBox="1">
            <a:spLocks noGrp="1"/>
          </p:cNvSpPr>
          <p:nvPr>
            <p:ph type="body" idx="1"/>
          </p:nvPr>
        </p:nvSpPr>
        <p:spPr>
          <a:xfrm>
            <a:off x="606925" y="1166035"/>
            <a:ext cx="8229600" cy="4799700"/>
          </a:xfrm>
          <a:prstGeom prst="rect">
            <a:avLst/>
          </a:prstGeom>
          <a:noFill/>
          <a:ln>
            <a:noFill/>
          </a:ln>
        </p:spPr>
        <p:txBody>
          <a:bodyPr spcFirstLastPara="1" wrap="square" lIns="91425" tIns="45700" rIns="91425" bIns="45700" anchor="t" anchorCtr="0">
            <a:noAutofit/>
          </a:bodyPr>
          <a:lstStyle/>
          <a:p>
            <a:pPr marL="76200" lvl="0" indent="0" algn="just" rtl="0">
              <a:lnSpc>
                <a:spcPct val="100000"/>
              </a:lnSpc>
              <a:spcBef>
                <a:spcPts val="0"/>
              </a:spcBef>
              <a:spcAft>
                <a:spcPts val="0"/>
              </a:spcAft>
              <a:buClr>
                <a:schemeClr val="dk2"/>
              </a:buClr>
              <a:buSzPts val="2400"/>
              <a:buNone/>
            </a:pPr>
            <a:r>
              <a:rPr lang="es-ES" sz="2400" dirty="0">
                <a:solidFill>
                  <a:schemeClr val="dk2"/>
                </a:solidFill>
              </a:rPr>
              <a:t>Entonces, teniendo los datos de la persona y si los aplicamos al modelo predictivo se obtendrá una calificación que indicará la probabilidad de que se produzca la situación estudiada por el modelo.</a:t>
            </a:r>
            <a:endParaRPr sz="2400" b="1" dirty="0"/>
          </a:p>
        </p:txBody>
      </p:sp>
      <p:pic>
        <p:nvPicPr>
          <p:cNvPr id="7" name="Google Shape;272;p16">
            <a:extLst>
              <a:ext uri="{FF2B5EF4-FFF2-40B4-BE49-F238E27FC236}">
                <a16:creationId xmlns:a16="http://schemas.microsoft.com/office/drawing/2014/main" id="{D06E39F6-BE23-E944-B8C8-34713AA9F22F}"/>
              </a:ext>
            </a:extLst>
          </p:cNvPr>
          <p:cNvPicPr preferRelativeResize="0"/>
          <p:nvPr/>
        </p:nvPicPr>
        <p:blipFill rotWithShape="1">
          <a:blip r:embed="rId3">
            <a:alphaModFix/>
          </a:blip>
          <a:srcRect/>
          <a:stretch/>
        </p:blipFill>
        <p:spPr>
          <a:xfrm>
            <a:off x="1916925" y="3029825"/>
            <a:ext cx="5942025" cy="1714925"/>
          </a:xfrm>
          <a:prstGeom prst="rect">
            <a:avLst/>
          </a:prstGeom>
          <a:noFill/>
          <a:ln>
            <a:noFill/>
          </a:ln>
        </p:spPr>
      </p:pic>
      <p:sp>
        <p:nvSpPr>
          <p:cNvPr id="8" name="Google Shape;273;p16">
            <a:extLst>
              <a:ext uri="{FF2B5EF4-FFF2-40B4-BE49-F238E27FC236}">
                <a16:creationId xmlns:a16="http://schemas.microsoft.com/office/drawing/2014/main" id="{8351B426-CB94-9B48-8B8E-D7694CD68AAF}"/>
              </a:ext>
            </a:extLst>
          </p:cNvPr>
          <p:cNvSpPr txBox="1"/>
          <p:nvPr/>
        </p:nvSpPr>
        <p:spPr>
          <a:xfrm>
            <a:off x="1751675" y="4747625"/>
            <a:ext cx="2263800" cy="697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s-ES" sz="2000" b="1" i="0" u="none" strike="noStrike" cap="none">
                <a:solidFill>
                  <a:srgbClr val="000000"/>
                </a:solidFill>
                <a:latin typeface="Calibri"/>
                <a:ea typeface="Calibri"/>
                <a:cs typeface="Calibri"/>
                <a:sym typeface="Calibri"/>
              </a:rPr>
              <a:t>CARACTERÍSTICAS DE LA PERSONA</a:t>
            </a:r>
            <a:endParaRPr sz="2000" b="1" i="0" u="none" strike="noStrike" cap="none">
              <a:solidFill>
                <a:srgbClr val="000000"/>
              </a:solidFill>
              <a:latin typeface="Calibri"/>
              <a:ea typeface="Calibri"/>
              <a:cs typeface="Calibri"/>
              <a:sym typeface="Calibri"/>
            </a:endParaRPr>
          </a:p>
        </p:txBody>
      </p:sp>
      <p:sp>
        <p:nvSpPr>
          <p:cNvPr id="9" name="Google Shape;274;p16">
            <a:extLst>
              <a:ext uri="{FF2B5EF4-FFF2-40B4-BE49-F238E27FC236}">
                <a16:creationId xmlns:a16="http://schemas.microsoft.com/office/drawing/2014/main" id="{7198D331-679A-E645-9C6C-8209CA455887}"/>
              </a:ext>
            </a:extLst>
          </p:cNvPr>
          <p:cNvSpPr txBox="1"/>
          <p:nvPr/>
        </p:nvSpPr>
        <p:spPr>
          <a:xfrm>
            <a:off x="6332875" y="4747625"/>
            <a:ext cx="1909500" cy="855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s-ES" sz="2000" b="1" i="0" u="none" strike="noStrike" cap="none">
                <a:solidFill>
                  <a:srgbClr val="000000"/>
                </a:solidFill>
                <a:latin typeface="Calibri"/>
                <a:ea typeface="Calibri"/>
                <a:cs typeface="Calibri"/>
                <a:sym typeface="Calibri"/>
              </a:rPr>
              <a:t>PUNTUACIÓN PREDICTIVA</a:t>
            </a:r>
            <a:endParaRPr sz="2000" b="1" i="0" u="none" strike="noStrike" cap="none">
              <a:solidFill>
                <a:srgbClr val="000000"/>
              </a:solidFill>
              <a:latin typeface="Calibri"/>
              <a:ea typeface="Calibri"/>
              <a:cs typeface="Calibri"/>
              <a:sym typeface="Calibri"/>
            </a:endParaRPr>
          </a:p>
        </p:txBody>
      </p:sp>
      <p:sp>
        <p:nvSpPr>
          <p:cNvPr id="11" name="Google Shape;275;p16">
            <a:extLst>
              <a:ext uri="{FF2B5EF4-FFF2-40B4-BE49-F238E27FC236}">
                <a16:creationId xmlns:a16="http://schemas.microsoft.com/office/drawing/2014/main" id="{EE7A627F-AB69-F94C-83C0-27FA2F710D1B}"/>
              </a:ext>
            </a:extLst>
          </p:cNvPr>
          <p:cNvSpPr txBox="1"/>
          <p:nvPr/>
        </p:nvSpPr>
        <p:spPr>
          <a:xfrm>
            <a:off x="4146050" y="4744750"/>
            <a:ext cx="1909500" cy="855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s-ES" sz="2000" b="1" i="0" u="none" strike="noStrike" cap="none">
                <a:solidFill>
                  <a:srgbClr val="000000"/>
                </a:solidFill>
                <a:latin typeface="Calibri"/>
                <a:ea typeface="Calibri"/>
                <a:cs typeface="Calibri"/>
                <a:sym typeface="Calibri"/>
              </a:rPr>
              <a:t>MODELADO PREDICTIVO</a:t>
            </a:r>
            <a:endParaRPr sz="2000" b="1"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88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6"/>
          <p:cNvSpPr txBox="1">
            <a:spLocks noGrp="1"/>
          </p:cNvSpPr>
          <p:nvPr>
            <p:ph type="title"/>
          </p:nvPr>
        </p:nvSpPr>
        <p:spPr>
          <a:xfrm>
            <a:off x="1763699" y="212725"/>
            <a:ext cx="4672960"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dirty="0"/>
              <a:t>PREDICCIONES</a:t>
            </a:r>
            <a:endParaRPr dirty="0"/>
          </a:p>
        </p:txBody>
      </p:sp>
      <p:sp>
        <p:nvSpPr>
          <p:cNvPr id="10" name="Google Shape;280;p17">
            <a:extLst>
              <a:ext uri="{FF2B5EF4-FFF2-40B4-BE49-F238E27FC236}">
                <a16:creationId xmlns:a16="http://schemas.microsoft.com/office/drawing/2014/main" id="{1F362976-8953-9642-8A8B-7E8877680D61}"/>
              </a:ext>
            </a:extLst>
          </p:cNvPr>
          <p:cNvSpPr txBox="1">
            <a:spLocks noGrp="1"/>
          </p:cNvSpPr>
          <p:nvPr>
            <p:ph type="body" idx="1"/>
          </p:nvPr>
        </p:nvSpPr>
        <p:spPr>
          <a:xfrm>
            <a:off x="500064" y="1500188"/>
            <a:ext cx="6200774" cy="4186237"/>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360"/>
              </a:spcBef>
              <a:spcAft>
                <a:spcPts val="0"/>
              </a:spcAft>
              <a:buSzPts val="1800"/>
              <a:buNone/>
            </a:pPr>
            <a:r>
              <a:rPr lang="es-ES" sz="2000" dirty="0">
                <a:solidFill>
                  <a:schemeClr val="dk2"/>
                </a:solidFill>
              </a:rPr>
              <a:t>Un ejemplo típico es el de la compañía de seguros de auto.</a:t>
            </a:r>
            <a:endParaRPr sz="2000" dirty="0">
              <a:solidFill>
                <a:schemeClr val="dk2"/>
              </a:solidFill>
            </a:endParaRPr>
          </a:p>
          <a:p>
            <a:pPr marL="0" lvl="0" indent="0" algn="just" rtl="0">
              <a:lnSpc>
                <a:spcPct val="100000"/>
              </a:lnSpc>
              <a:spcBef>
                <a:spcPts val="360"/>
              </a:spcBef>
              <a:spcAft>
                <a:spcPts val="0"/>
              </a:spcAft>
              <a:buSzPts val="1800"/>
              <a:buNone/>
            </a:pPr>
            <a:endParaRPr sz="2000" dirty="0">
              <a:solidFill>
                <a:schemeClr val="dk2"/>
              </a:solidFill>
            </a:endParaRPr>
          </a:p>
          <a:p>
            <a:pPr marL="419100" indent="-342900" algn="just">
              <a:lnSpc>
                <a:spcPct val="100000"/>
              </a:lnSpc>
              <a:spcBef>
                <a:spcPts val="360"/>
              </a:spcBef>
              <a:buClr>
                <a:schemeClr val="dk2"/>
              </a:buClr>
              <a:buSzPts val="2400"/>
            </a:pPr>
            <a:r>
              <a:rPr lang="es-ES" sz="2000" dirty="0">
                <a:solidFill>
                  <a:schemeClr val="dk2"/>
                </a:solidFill>
              </a:rPr>
              <a:t>Se puede crear un modelo predictivo que indique el riesgo de que una persona necesite hacer uso del seguro contratado y, en función de los resultados obtenidos, la agencia puede establecer un precio. </a:t>
            </a:r>
            <a:endParaRPr sz="2000" dirty="0">
              <a:solidFill>
                <a:schemeClr val="dk2"/>
              </a:solidFill>
            </a:endParaRPr>
          </a:p>
          <a:p>
            <a:pPr marL="800100" indent="-342900" algn="just">
              <a:lnSpc>
                <a:spcPct val="100000"/>
              </a:lnSpc>
              <a:spcBef>
                <a:spcPts val="360"/>
              </a:spcBef>
              <a:buSzPts val="1800"/>
            </a:pPr>
            <a:endParaRPr sz="2000" dirty="0">
              <a:solidFill>
                <a:schemeClr val="dk2"/>
              </a:solidFill>
            </a:endParaRPr>
          </a:p>
          <a:p>
            <a:pPr marL="419100" indent="-342900" algn="just">
              <a:lnSpc>
                <a:spcPct val="100000"/>
              </a:lnSpc>
              <a:spcBef>
                <a:spcPts val="0"/>
              </a:spcBef>
              <a:buClr>
                <a:schemeClr val="dk2"/>
              </a:buClr>
              <a:buSzPts val="2400"/>
            </a:pPr>
            <a:r>
              <a:rPr lang="es-ES" sz="2000" dirty="0">
                <a:solidFill>
                  <a:schemeClr val="dk2"/>
                </a:solidFill>
              </a:rPr>
              <a:t>Obviamente, esta herramienta es de gran ayuda para las aseguradoras, ya que les permite realizar ofertas que se ajustan más a las condiciones del cliente y, de este modo, no correr riesgos. </a:t>
            </a:r>
            <a:endParaRPr sz="2000" dirty="0">
              <a:solidFill>
                <a:schemeClr val="dk2"/>
              </a:solidFill>
            </a:endParaRPr>
          </a:p>
        </p:txBody>
      </p:sp>
      <p:pic>
        <p:nvPicPr>
          <p:cNvPr id="12" name="Google Shape;282;p17">
            <a:extLst>
              <a:ext uri="{FF2B5EF4-FFF2-40B4-BE49-F238E27FC236}">
                <a16:creationId xmlns:a16="http://schemas.microsoft.com/office/drawing/2014/main" id="{B6523EEF-167B-6A4E-A1C6-A63E1EC6C548}"/>
              </a:ext>
            </a:extLst>
          </p:cNvPr>
          <p:cNvPicPr preferRelativeResize="0"/>
          <p:nvPr/>
        </p:nvPicPr>
        <p:blipFill rotWithShape="1">
          <a:blip r:embed="rId3">
            <a:alphaModFix/>
          </a:blip>
          <a:srcRect l="28930" t="13608" r="29430" b="14498"/>
          <a:stretch/>
        </p:blipFill>
        <p:spPr>
          <a:xfrm>
            <a:off x="6700838" y="2314574"/>
            <a:ext cx="1844678" cy="1800225"/>
          </a:xfrm>
          <a:prstGeom prst="rect">
            <a:avLst/>
          </a:prstGeom>
          <a:noFill/>
          <a:ln>
            <a:noFill/>
          </a:ln>
        </p:spPr>
      </p:pic>
    </p:spTree>
    <p:extLst>
      <p:ext uri="{BB962C8B-B14F-4D97-AF65-F5344CB8AC3E}">
        <p14:creationId xmlns:p14="http://schemas.microsoft.com/office/powerpoint/2010/main" val="21609081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6"/>
          <p:cNvSpPr txBox="1">
            <a:spLocks noGrp="1"/>
          </p:cNvSpPr>
          <p:nvPr>
            <p:ph type="title"/>
          </p:nvPr>
        </p:nvSpPr>
        <p:spPr>
          <a:xfrm>
            <a:off x="1763699" y="212725"/>
            <a:ext cx="4672960"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dirty="0"/>
              <a:t>PREDICCIONES</a:t>
            </a:r>
            <a:endParaRPr dirty="0"/>
          </a:p>
        </p:txBody>
      </p:sp>
      <p:sp>
        <p:nvSpPr>
          <p:cNvPr id="7" name="Google Shape;287;p18">
            <a:extLst>
              <a:ext uri="{FF2B5EF4-FFF2-40B4-BE49-F238E27FC236}">
                <a16:creationId xmlns:a16="http://schemas.microsoft.com/office/drawing/2014/main" id="{BC0A8E16-37ED-0040-ACDB-3807C9F78444}"/>
              </a:ext>
            </a:extLst>
          </p:cNvPr>
          <p:cNvSpPr txBox="1">
            <a:spLocks noGrp="1"/>
          </p:cNvSpPr>
          <p:nvPr>
            <p:ph type="body" idx="1"/>
          </p:nvPr>
        </p:nvSpPr>
        <p:spPr>
          <a:xfrm>
            <a:off x="2414588" y="1204112"/>
            <a:ext cx="6218954" cy="4739488"/>
          </a:xfrm>
          <a:prstGeom prst="rect">
            <a:avLst/>
          </a:prstGeom>
          <a:noFill/>
          <a:ln>
            <a:noFill/>
          </a:ln>
        </p:spPr>
        <p:txBody>
          <a:bodyPr spcFirstLastPara="1" wrap="square" lIns="91425" tIns="45700" rIns="91425" bIns="45700" anchor="t" anchorCtr="0">
            <a:noAutofit/>
          </a:bodyPr>
          <a:lstStyle/>
          <a:p>
            <a:pPr marL="361950" indent="-285750" algn="just">
              <a:lnSpc>
                <a:spcPct val="100000"/>
              </a:lnSpc>
              <a:spcBef>
                <a:spcPts val="360"/>
              </a:spcBef>
              <a:buClr>
                <a:schemeClr val="dk2"/>
              </a:buClr>
              <a:buSzPts val="2400"/>
            </a:pPr>
            <a:r>
              <a:rPr lang="es-ES" sz="1800" dirty="0">
                <a:solidFill>
                  <a:schemeClr val="dk2"/>
                </a:solidFill>
              </a:rPr>
              <a:t>En el análisis predictivo aparecen los términos de </a:t>
            </a:r>
            <a:r>
              <a:rPr lang="es-ES" sz="1800" b="1" dirty="0">
                <a:solidFill>
                  <a:schemeClr val="dk2"/>
                </a:solidFill>
              </a:rPr>
              <a:t>Influencia sobre las personas</a:t>
            </a:r>
            <a:r>
              <a:rPr lang="es-ES" sz="1800" dirty="0">
                <a:solidFill>
                  <a:schemeClr val="dk2"/>
                </a:solidFill>
              </a:rPr>
              <a:t>, ya que la herramienta les proporciona información a las empresas para poder orientar las campañas. También nos entrega información acerca de a qué personas NO contactar.</a:t>
            </a:r>
            <a:endParaRPr sz="1800" dirty="0">
              <a:solidFill>
                <a:schemeClr val="dk2"/>
              </a:solidFill>
            </a:endParaRPr>
          </a:p>
          <a:p>
            <a:pPr marL="628650" indent="-171450" algn="just">
              <a:lnSpc>
                <a:spcPct val="100000"/>
              </a:lnSpc>
              <a:spcBef>
                <a:spcPts val="360"/>
              </a:spcBef>
              <a:buSzPts val="1800"/>
            </a:pPr>
            <a:endParaRPr sz="700" dirty="0">
              <a:solidFill>
                <a:schemeClr val="dk2"/>
              </a:solidFill>
            </a:endParaRPr>
          </a:p>
          <a:p>
            <a:pPr marL="361950" indent="-285750" algn="just">
              <a:lnSpc>
                <a:spcPct val="100000"/>
              </a:lnSpc>
              <a:spcBef>
                <a:spcPts val="360"/>
              </a:spcBef>
              <a:buClr>
                <a:schemeClr val="dk2"/>
              </a:buClr>
              <a:buSzPts val="2400"/>
            </a:pPr>
            <a:r>
              <a:rPr lang="es-ES" sz="1800" dirty="0">
                <a:solidFill>
                  <a:schemeClr val="dk2"/>
                </a:solidFill>
              </a:rPr>
              <a:t>Otro de los temas que aparece es la discusión ética sobre el uso y los límites de análisis predictivo se enlazan en el debate más general del papel que juegan las TI en el nuevo modelo de sociedad que surge como consecuencia de las mismas.</a:t>
            </a:r>
            <a:endParaRPr sz="1800" dirty="0">
              <a:solidFill>
                <a:schemeClr val="dk2"/>
              </a:solidFill>
            </a:endParaRPr>
          </a:p>
          <a:p>
            <a:pPr marL="628650" indent="-171450" algn="just">
              <a:lnSpc>
                <a:spcPct val="100000"/>
              </a:lnSpc>
              <a:spcBef>
                <a:spcPts val="360"/>
              </a:spcBef>
              <a:buSzPts val="1800"/>
            </a:pPr>
            <a:endParaRPr sz="700" dirty="0">
              <a:solidFill>
                <a:schemeClr val="dk2"/>
              </a:solidFill>
            </a:endParaRPr>
          </a:p>
          <a:p>
            <a:pPr marL="361950" indent="-285750" algn="just">
              <a:lnSpc>
                <a:spcPct val="100000"/>
              </a:lnSpc>
              <a:spcBef>
                <a:spcPts val="360"/>
              </a:spcBef>
              <a:buClr>
                <a:schemeClr val="dk2"/>
              </a:buClr>
              <a:buSzPts val="2400"/>
            </a:pPr>
            <a:r>
              <a:rPr lang="es-ES" sz="1800" dirty="0">
                <a:solidFill>
                  <a:schemeClr val="dk2"/>
                </a:solidFill>
              </a:rPr>
              <a:t>El análisis predictivo es capaz de generar conocimiento sobre las personas, pues no trabaja con los datos de un individuo en particular, pues se limita a identificar patrones de comportamiento que se producen en un conjunto de individuos.</a:t>
            </a:r>
            <a:endParaRPr sz="1800" dirty="0">
              <a:solidFill>
                <a:schemeClr val="dk2"/>
              </a:solidFill>
            </a:endParaRPr>
          </a:p>
        </p:txBody>
      </p:sp>
      <p:pic>
        <p:nvPicPr>
          <p:cNvPr id="8" name="Google Shape;289;p18">
            <a:extLst>
              <a:ext uri="{FF2B5EF4-FFF2-40B4-BE49-F238E27FC236}">
                <a16:creationId xmlns:a16="http://schemas.microsoft.com/office/drawing/2014/main" id="{A8BFA599-7E26-584B-B940-D2FA8BE10B81}"/>
              </a:ext>
            </a:extLst>
          </p:cNvPr>
          <p:cNvPicPr preferRelativeResize="0"/>
          <p:nvPr/>
        </p:nvPicPr>
        <p:blipFill rotWithShape="1">
          <a:blip r:embed="rId3">
            <a:alphaModFix/>
          </a:blip>
          <a:srcRect l="20423" t="5932" r="20422" b="5931"/>
          <a:stretch/>
        </p:blipFill>
        <p:spPr>
          <a:xfrm>
            <a:off x="814388" y="2371726"/>
            <a:ext cx="1600200" cy="1485900"/>
          </a:xfrm>
          <a:prstGeom prst="rect">
            <a:avLst/>
          </a:prstGeom>
          <a:noFill/>
          <a:ln>
            <a:noFill/>
          </a:ln>
        </p:spPr>
      </p:pic>
    </p:spTree>
    <p:extLst>
      <p:ext uri="{BB962C8B-B14F-4D97-AF65-F5344CB8AC3E}">
        <p14:creationId xmlns:p14="http://schemas.microsoft.com/office/powerpoint/2010/main" val="3789433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8"/>
        <p:cNvGrpSpPr/>
        <p:nvPr/>
      </p:nvGrpSpPr>
      <p:grpSpPr>
        <a:xfrm>
          <a:off x="0" y="0"/>
          <a:ext cx="0" cy="0"/>
          <a:chOff x="0" y="0"/>
          <a:chExt cx="0" cy="0"/>
        </a:xfrm>
      </p:grpSpPr>
      <p:pic>
        <p:nvPicPr>
          <p:cNvPr id="179" name="Google Shape;179;p2" descr="Imagen que contiene libro, estante, cuarto, biblioteca&#10;&#10;Descripción generada automáticamente"/>
          <p:cNvPicPr preferRelativeResize="0"/>
          <p:nvPr/>
        </p:nvPicPr>
        <p:blipFill rotWithShape="1">
          <a:blip r:embed="rId3">
            <a:alphaModFix amt="29000"/>
          </a:blip>
          <a:srcRect l="5510" r="5510"/>
          <a:stretch/>
        </p:blipFill>
        <p:spPr>
          <a:xfrm>
            <a:off x="0" y="0"/>
            <a:ext cx="9144001" cy="6858000"/>
          </a:xfrm>
          <a:prstGeom prst="rect">
            <a:avLst/>
          </a:prstGeom>
          <a:noFill/>
          <a:ln>
            <a:noFill/>
          </a:ln>
        </p:spPr>
      </p:pic>
      <p:sp>
        <p:nvSpPr>
          <p:cNvPr id="180" name="Google Shape;180;p2"/>
          <p:cNvSpPr txBox="1"/>
          <p:nvPr/>
        </p:nvSpPr>
        <p:spPr>
          <a:xfrm>
            <a:off x="602900" y="2327775"/>
            <a:ext cx="7943100" cy="1401600"/>
          </a:xfrm>
          <a:prstGeom prst="rect">
            <a:avLst/>
          </a:prstGeom>
          <a:noFill/>
          <a:ln>
            <a:noFill/>
          </a:ln>
        </p:spPr>
        <p:txBody>
          <a:bodyPr spcFirstLastPara="1" wrap="square" lIns="91425" tIns="91425" rIns="91425" bIns="91425" anchor="t" anchorCtr="0">
            <a:noAutofit/>
          </a:bodyPr>
          <a:lstStyle/>
          <a:p>
            <a:pPr lvl="0" algn="ctr">
              <a:buSzPts val="8500"/>
            </a:pPr>
            <a:r>
              <a:rPr lang="en-US" sz="8500" b="1" dirty="0">
                <a:solidFill>
                  <a:srgbClr val="DE3075"/>
                </a:solidFill>
                <a:latin typeface="Franklin Gothic"/>
                <a:ea typeface="Franklin Gothic"/>
                <a:cs typeface="Franklin Gothic"/>
                <a:sym typeface="Franklin Gothic"/>
              </a:rPr>
              <a:t>MDY7101</a:t>
            </a:r>
            <a:endParaRPr lang="en-US" sz="8500" dirty="0">
              <a:solidFill>
                <a:srgbClr val="DE3075"/>
              </a:solidFill>
              <a:latin typeface="Franklin Gothic"/>
              <a:ea typeface="Franklin Gothic"/>
              <a:cs typeface="Franklin Gothic"/>
              <a:sym typeface="Franklin Gothic"/>
            </a:endParaRPr>
          </a:p>
        </p:txBody>
      </p:sp>
      <p:sp>
        <p:nvSpPr>
          <p:cNvPr id="181" name="Google Shape;181;p2"/>
          <p:cNvSpPr txBox="1"/>
          <p:nvPr/>
        </p:nvSpPr>
        <p:spPr>
          <a:xfrm>
            <a:off x="602900" y="3862775"/>
            <a:ext cx="7938200" cy="633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a:solidFill>
                  <a:schemeClr val="lt1"/>
                </a:solidFill>
                <a:latin typeface="Franklin Gothic"/>
                <a:ea typeface="Franklin Gothic"/>
                <a:cs typeface="Franklin Gothic"/>
                <a:sym typeface="Franklin Gothic"/>
              </a:rPr>
              <a:t>Nombre del profesor</a:t>
            </a:r>
            <a:endParaRPr sz="3600" b="0" i="0" u="none" strike="noStrike" cap="none">
              <a:solidFill>
                <a:schemeClr val="lt1"/>
              </a:solidFill>
              <a:latin typeface="Franklin Gothic"/>
              <a:ea typeface="Franklin Gothic"/>
              <a:cs typeface="Franklin Gothic"/>
              <a:sym typeface="Franklin Gothic"/>
            </a:endParaRPr>
          </a:p>
        </p:txBody>
      </p:sp>
      <p:sp>
        <p:nvSpPr>
          <p:cNvPr id="182" name="Google Shape;182;p2"/>
          <p:cNvSpPr txBox="1"/>
          <p:nvPr/>
        </p:nvSpPr>
        <p:spPr>
          <a:xfrm>
            <a:off x="602899" y="4420425"/>
            <a:ext cx="7938199" cy="633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0" i="0" u="none" strike="noStrike" cap="none">
                <a:solidFill>
                  <a:schemeClr val="lt1"/>
                </a:solidFill>
                <a:latin typeface="Franklin Gothic"/>
                <a:ea typeface="Franklin Gothic"/>
                <a:cs typeface="Franklin Gothic"/>
                <a:sym typeface="Franklin Gothic"/>
              </a:rPr>
              <a:t>correo@profesor.duoc.cl</a:t>
            </a:r>
            <a:endParaRPr sz="3000" b="0" i="0" u="none" strike="noStrike" cap="none">
              <a:solidFill>
                <a:schemeClr val="lt1"/>
              </a:solidFill>
              <a:latin typeface="Franklin Gothic"/>
              <a:ea typeface="Franklin Gothic"/>
              <a:cs typeface="Franklin Gothic"/>
              <a:sym typeface="Franklin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6"/>
          <p:cNvSpPr txBox="1">
            <a:spLocks noGrp="1"/>
          </p:cNvSpPr>
          <p:nvPr>
            <p:ph type="title"/>
          </p:nvPr>
        </p:nvSpPr>
        <p:spPr>
          <a:xfrm>
            <a:off x="1458899" y="213805"/>
            <a:ext cx="4672960"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dirty="0"/>
              <a:t>PRINCIPALES APLICACIONES</a:t>
            </a:r>
            <a:endParaRPr dirty="0"/>
          </a:p>
        </p:txBody>
      </p:sp>
      <p:sp>
        <p:nvSpPr>
          <p:cNvPr id="9" name="Google Shape;294;p19">
            <a:extLst>
              <a:ext uri="{FF2B5EF4-FFF2-40B4-BE49-F238E27FC236}">
                <a16:creationId xmlns:a16="http://schemas.microsoft.com/office/drawing/2014/main" id="{7BF07867-FCD0-F646-8E38-DA3963681119}"/>
              </a:ext>
            </a:extLst>
          </p:cNvPr>
          <p:cNvSpPr txBox="1">
            <a:spLocks noGrp="1"/>
          </p:cNvSpPr>
          <p:nvPr>
            <p:ph type="body" idx="1"/>
          </p:nvPr>
        </p:nvSpPr>
        <p:spPr>
          <a:xfrm>
            <a:off x="542925" y="1322025"/>
            <a:ext cx="8243888" cy="3607163"/>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360"/>
              </a:spcBef>
              <a:spcAft>
                <a:spcPts val="0"/>
              </a:spcAft>
              <a:buSzPts val="1800"/>
              <a:buNone/>
            </a:pPr>
            <a:r>
              <a:rPr lang="es-ES" sz="2000" b="1" dirty="0">
                <a:solidFill>
                  <a:schemeClr val="dk2"/>
                </a:solidFill>
              </a:rPr>
              <a:t>1. Segmentación de clientes</a:t>
            </a:r>
            <a:r>
              <a:rPr lang="es-ES" sz="2000" dirty="0">
                <a:solidFill>
                  <a:schemeClr val="dk2"/>
                </a:solidFill>
              </a:rPr>
              <a:t>: La segmentación permite adecuar las ofertas en función del nivel de ingresos, franja de edad, sexo o estudios realizados, entre otras variables. </a:t>
            </a:r>
            <a:endParaRPr sz="2000" dirty="0">
              <a:solidFill>
                <a:schemeClr val="dk2"/>
              </a:solidFill>
            </a:endParaRPr>
          </a:p>
          <a:p>
            <a:pPr marL="0" lvl="0" indent="0" algn="just" rtl="0">
              <a:lnSpc>
                <a:spcPct val="100000"/>
              </a:lnSpc>
              <a:spcBef>
                <a:spcPts val="360"/>
              </a:spcBef>
              <a:spcAft>
                <a:spcPts val="0"/>
              </a:spcAft>
              <a:buSzPts val="1800"/>
              <a:buNone/>
            </a:pPr>
            <a:endParaRPr sz="800" dirty="0">
              <a:solidFill>
                <a:schemeClr val="dk2"/>
              </a:solidFill>
            </a:endParaRPr>
          </a:p>
          <a:p>
            <a:pPr marL="0" lvl="0" indent="0" algn="just" rtl="0">
              <a:lnSpc>
                <a:spcPct val="100000"/>
              </a:lnSpc>
              <a:spcBef>
                <a:spcPts val="360"/>
              </a:spcBef>
              <a:spcAft>
                <a:spcPts val="0"/>
              </a:spcAft>
              <a:buSzPts val="1800"/>
              <a:buNone/>
            </a:pPr>
            <a:r>
              <a:rPr lang="es-ES" sz="2000" b="1" dirty="0">
                <a:solidFill>
                  <a:schemeClr val="dk2"/>
                </a:solidFill>
              </a:rPr>
              <a:t>2. Personalización de la oferta</a:t>
            </a:r>
            <a:r>
              <a:rPr lang="es-ES" sz="2000" dirty="0">
                <a:solidFill>
                  <a:schemeClr val="dk2"/>
                </a:solidFill>
              </a:rPr>
              <a:t>: Conocer cuál es la siguiente mejor oferta que se le puede hacer a un cliente a partir de su comportamiento histórico. “El cliente ha comprado un nuevo móvil, por lo tanto, puede estar interesado en comprar una funda”. </a:t>
            </a:r>
            <a:endParaRPr sz="2000" dirty="0">
              <a:solidFill>
                <a:schemeClr val="dk2"/>
              </a:solidFill>
            </a:endParaRPr>
          </a:p>
          <a:p>
            <a:pPr marL="0" lvl="0" indent="0" algn="just" rtl="0">
              <a:lnSpc>
                <a:spcPct val="100000"/>
              </a:lnSpc>
              <a:spcBef>
                <a:spcPts val="360"/>
              </a:spcBef>
              <a:spcAft>
                <a:spcPts val="0"/>
              </a:spcAft>
              <a:buSzPts val="1800"/>
              <a:buNone/>
            </a:pPr>
            <a:endParaRPr sz="800" dirty="0">
              <a:solidFill>
                <a:schemeClr val="dk2"/>
              </a:solidFill>
            </a:endParaRPr>
          </a:p>
          <a:p>
            <a:pPr marL="0" lvl="0" indent="0" algn="just" rtl="0">
              <a:lnSpc>
                <a:spcPct val="100000"/>
              </a:lnSpc>
              <a:spcBef>
                <a:spcPts val="360"/>
              </a:spcBef>
              <a:spcAft>
                <a:spcPts val="0"/>
              </a:spcAft>
              <a:buSzPts val="1800"/>
              <a:buNone/>
            </a:pPr>
            <a:r>
              <a:rPr lang="es-ES" sz="2000" b="1" dirty="0">
                <a:solidFill>
                  <a:schemeClr val="dk2"/>
                </a:solidFill>
              </a:rPr>
              <a:t>3. Detectar el riesgo</a:t>
            </a:r>
            <a:r>
              <a:rPr lang="es-ES" sz="2000" dirty="0">
                <a:solidFill>
                  <a:schemeClr val="dk2"/>
                </a:solidFill>
              </a:rPr>
              <a:t>: De que el cliente abandone la relación comercial en función del ritmo de pedidos o contactos que realiza o de las incidencias que registra. </a:t>
            </a:r>
            <a:endParaRPr sz="2000" dirty="0">
              <a:solidFill>
                <a:schemeClr val="dk2"/>
              </a:solidFill>
            </a:endParaRPr>
          </a:p>
        </p:txBody>
      </p:sp>
      <p:pic>
        <p:nvPicPr>
          <p:cNvPr id="10" name="Google Shape;296;p19">
            <a:extLst>
              <a:ext uri="{FF2B5EF4-FFF2-40B4-BE49-F238E27FC236}">
                <a16:creationId xmlns:a16="http://schemas.microsoft.com/office/drawing/2014/main" id="{7A3BBD83-0EA8-7A40-97B2-4D200C5343CA}"/>
              </a:ext>
            </a:extLst>
          </p:cNvPr>
          <p:cNvPicPr preferRelativeResize="0"/>
          <p:nvPr/>
        </p:nvPicPr>
        <p:blipFill rotWithShape="1">
          <a:blip r:embed="rId3">
            <a:alphaModFix/>
          </a:blip>
          <a:srcRect/>
          <a:stretch/>
        </p:blipFill>
        <p:spPr>
          <a:xfrm>
            <a:off x="3276600" y="4800599"/>
            <a:ext cx="2533650" cy="1800225"/>
          </a:xfrm>
          <a:prstGeom prst="rect">
            <a:avLst/>
          </a:prstGeom>
          <a:noFill/>
          <a:ln>
            <a:noFill/>
          </a:ln>
        </p:spPr>
      </p:pic>
    </p:spTree>
    <p:extLst>
      <p:ext uri="{BB962C8B-B14F-4D97-AF65-F5344CB8AC3E}">
        <p14:creationId xmlns:p14="http://schemas.microsoft.com/office/powerpoint/2010/main" val="298912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6"/>
          <p:cNvSpPr txBox="1">
            <a:spLocks noGrp="1"/>
          </p:cNvSpPr>
          <p:nvPr>
            <p:ph type="title"/>
          </p:nvPr>
        </p:nvSpPr>
        <p:spPr>
          <a:xfrm>
            <a:off x="1458899" y="213805"/>
            <a:ext cx="4672960"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dirty="0"/>
              <a:t>PRINCIPALES APLICACIONES</a:t>
            </a:r>
            <a:endParaRPr dirty="0"/>
          </a:p>
        </p:txBody>
      </p:sp>
      <p:sp>
        <p:nvSpPr>
          <p:cNvPr id="7" name="Google Shape;301;p20">
            <a:extLst>
              <a:ext uri="{FF2B5EF4-FFF2-40B4-BE49-F238E27FC236}">
                <a16:creationId xmlns:a16="http://schemas.microsoft.com/office/drawing/2014/main" id="{AF98B728-BB16-9A4E-9303-E92D4C5827FA}"/>
              </a:ext>
            </a:extLst>
          </p:cNvPr>
          <p:cNvSpPr txBox="1">
            <a:spLocks noGrp="1"/>
          </p:cNvSpPr>
          <p:nvPr>
            <p:ph type="body" idx="1"/>
          </p:nvPr>
        </p:nvSpPr>
        <p:spPr>
          <a:xfrm>
            <a:off x="385763" y="1446325"/>
            <a:ext cx="8328637" cy="2997088"/>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360"/>
              </a:spcBef>
              <a:spcAft>
                <a:spcPts val="0"/>
              </a:spcAft>
              <a:buSzPts val="1800"/>
              <a:buNone/>
            </a:pPr>
            <a:endParaRPr sz="2000" dirty="0">
              <a:solidFill>
                <a:schemeClr val="dk2"/>
              </a:solidFill>
            </a:endParaRPr>
          </a:p>
          <a:p>
            <a:pPr marL="0" lvl="0" indent="0" algn="just" rtl="0">
              <a:lnSpc>
                <a:spcPct val="100000"/>
              </a:lnSpc>
              <a:spcBef>
                <a:spcPts val="360"/>
              </a:spcBef>
              <a:spcAft>
                <a:spcPts val="0"/>
              </a:spcAft>
              <a:buSzPts val="1800"/>
              <a:buNone/>
            </a:pPr>
            <a:r>
              <a:rPr lang="es-ES" sz="2000" dirty="0">
                <a:solidFill>
                  <a:schemeClr val="dk2"/>
                </a:solidFill>
              </a:rPr>
              <a:t>4. </a:t>
            </a:r>
            <a:r>
              <a:rPr lang="es-ES" sz="2000" b="1" dirty="0">
                <a:solidFill>
                  <a:schemeClr val="dk2"/>
                </a:solidFill>
              </a:rPr>
              <a:t>Conocer cuáles son los clientes</a:t>
            </a:r>
            <a:r>
              <a:rPr lang="es-ES" sz="2000" dirty="0">
                <a:solidFill>
                  <a:schemeClr val="dk2"/>
                </a:solidFill>
              </a:rPr>
              <a:t> más propensos a responder a las iniciativas de comunicación publicitaria para sacar el mayor provecho a la inversión hecha “</a:t>
            </a:r>
            <a:r>
              <a:rPr lang="es-ES" sz="2000" i="1" dirty="0" err="1">
                <a:solidFill>
                  <a:schemeClr val="dk2"/>
                </a:solidFill>
              </a:rPr>
              <a:t>mercadológicamente</a:t>
            </a:r>
            <a:r>
              <a:rPr lang="es-ES" sz="2000" dirty="0">
                <a:solidFill>
                  <a:schemeClr val="dk2"/>
                </a:solidFill>
              </a:rPr>
              <a:t>”. </a:t>
            </a:r>
            <a:endParaRPr sz="2000" dirty="0">
              <a:solidFill>
                <a:schemeClr val="dk2"/>
              </a:solidFill>
            </a:endParaRPr>
          </a:p>
          <a:p>
            <a:pPr marL="0" lvl="0" indent="0" algn="just" rtl="0">
              <a:lnSpc>
                <a:spcPct val="100000"/>
              </a:lnSpc>
              <a:spcBef>
                <a:spcPts val="360"/>
              </a:spcBef>
              <a:spcAft>
                <a:spcPts val="0"/>
              </a:spcAft>
              <a:buSzPts val="1800"/>
              <a:buNone/>
            </a:pPr>
            <a:endParaRPr sz="2000" dirty="0">
              <a:solidFill>
                <a:schemeClr val="dk2"/>
              </a:solidFill>
            </a:endParaRPr>
          </a:p>
          <a:p>
            <a:pPr marL="0" lvl="0" indent="0" algn="just" rtl="0">
              <a:lnSpc>
                <a:spcPct val="100000"/>
              </a:lnSpc>
              <a:spcBef>
                <a:spcPts val="360"/>
              </a:spcBef>
              <a:spcAft>
                <a:spcPts val="0"/>
              </a:spcAft>
              <a:buSzPts val="1800"/>
              <a:buNone/>
            </a:pPr>
            <a:r>
              <a:rPr lang="es-ES" sz="2000" dirty="0">
                <a:solidFill>
                  <a:schemeClr val="dk2"/>
                </a:solidFill>
              </a:rPr>
              <a:t>5. </a:t>
            </a:r>
            <a:r>
              <a:rPr lang="es-ES" sz="2000" b="1" dirty="0">
                <a:solidFill>
                  <a:schemeClr val="dk2"/>
                </a:solidFill>
              </a:rPr>
              <a:t>Conocer la tasa de deserción</a:t>
            </a:r>
            <a:r>
              <a:rPr lang="es-ES" sz="2000" dirty="0">
                <a:solidFill>
                  <a:schemeClr val="dk2"/>
                </a:solidFill>
              </a:rPr>
              <a:t>, es decir, predecir en forma anticipada y proactiva cuáles son los clientes que están buscando otras ofertas para evitar que estos desvíen su atención hacia la competencia. A través de esta aplicación se separa a los clientes rentables de los que no lo son. </a:t>
            </a:r>
            <a:endParaRPr sz="2000" dirty="0">
              <a:solidFill>
                <a:schemeClr val="dk2"/>
              </a:solidFill>
            </a:endParaRPr>
          </a:p>
        </p:txBody>
      </p:sp>
      <p:pic>
        <p:nvPicPr>
          <p:cNvPr id="8" name="Google Shape;303;p20">
            <a:extLst>
              <a:ext uri="{FF2B5EF4-FFF2-40B4-BE49-F238E27FC236}">
                <a16:creationId xmlns:a16="http://schemas.microsoft.com/office/drawing/2014/main" id="{4C473344-BFF4-C44E-A18A-79C536E6783C}"/>
              </a:ext>
            </a:extLst>
          </p:cNvPr>
          <p:cNvPicPr preferRelativeResize="0"/>
          <p:nvPr/>
        </p:nvPicPr>
        <p:blipFill rotWithShape="1">
          <a:blip r:embed="rId3">
            <a:alphaModFix/>
          </a:blip>
          <a:srcRect l="3804" t="1" b="5084"/>
          <a:stretch/>
        </p:blipFill>
        <p:spPr>
          <a:xfrm>
            <a:off x="2998372" y="4443414"/>
            <a:ext cx="2904259" cy="1785936"/>
          </a:xfrm>
          <a:prstGeom prst="rect">
            <a:avLst/>
          </a:prstGeom>
          <a:noFill/>
          <a:ln>
            <a:noFill/>
          </a:ln>
        </p:spPr>
      </p:pic>
    </p:spTree>
    <p:extLst>
      <p:ext uri="{BB962C8B-B14F-4D97-AF65-F5344CB8AC3E}">
        <p14:creationId xmlns:p14="http://schemas.microsoft.com/office/powerpoint/2010/main" val="3724926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5"/>
          <p:cNvSpPr txBox="1">
            <a:spLocks noGrp="1"/>
          </p:cNvSpPr>
          <p:nvPr>
            <p:ph type="title"/>
          </p:nvPr>
        </p:nvSpPr>
        <p:spPr>
          <a:xfrm>
            <a:off x="3004575" y="3476150"/>
            <a:ext cx="5995800" cy="1603200"/>
          </a:xfrm>
          <a:prstGeom prst="rect">
            <a:avLst/>
          </a:prstGeom>
          <a:solidFill>
            <a:srgbClr val="DE3075">
              <a:alpha val="63921"/>
            </a:srgbClr>
          </a:solidFill>
          <a:ln>
            <a:noFill/>
          </a:ln>
        </p:spPr>
        <p:txBody>
          <a:bodyPr spcFirstLastPara="1" wrap="square" lIns="91425" tIns="45700" rIns="91425" bIns="45700" anchor="t" anchorCtr="0">
            <a:noAutofit/>
          </a:bodyPr>
          <a:lstStyle/>
          <a:p>
            <a:pPr marL="0" lvl="0" indent="0" algn="r" rtl="0">
              <a:lnSpc>
                <a:spcPct val="90000"/>
              </a:lnSpc>
              <a:spcBef>
                <a:spcPts val="0"/>
              </a:spcBef>
              <a:spcAft>
                <a:spcPts val="0"/>
              </a:spcAft>
              <a:buSzPts val="3000"/>
              <a:buNone/>
            </a:pPr>
            <a:r>
              <a:rPr lang="en-US" dirty="0"/>
              <a:t>PRINCIPALES HERRAMIENTAS</a:t>
            </a:r>
            <a:endParaRPr dirty="0"/>
          </a:p>
        </p:txBody>
      </p:sp>
    </p:spTree>
    <p:extLst>
      <p:ext uri="{BB962C8B-B14F-4D97-AF65-F5344CB8AC3E}">
        <p14:creationId xmlns:p14="http://schemas.microsoft.com/office/powerpoint/2010/main" val="17566261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6"/>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dirty="0"/>
              <a:t>ESTADÍSTICA PREDICTIVA</a:t>
            </a:r>
            <a:endParaRPr dirty="0"/>
          </a:p>
        </p:txBody>
      </p:sp>
      <p:sp>
        <p:nvSpPr>
          <p:cNvPr id="4" name="Google Shape;313;p22">
            <a:extLst>
              <a:ext uri="{FF2B5EF4-FFF2-40B4-BE49-F238E27FC236}">
                <a16:creationId xmlns:a16="http://schemas.microsoft.com/office/drawing/2014/main" id="{35E40B41-46AA-3743-A022-607E0A1B7FAD}"/>
              </a:ext>
            </a:extLst>
          </p:cNvPr>
          <p:cNvSpPr txBox="1">
            <a:spLocks noGrp="1"/>
          </p:cNvSpPr>
          <p:nvPr>
            <p:ph type="body" idx="1"/>
          </p:nvPr>
        </p:nvSpPr>
        <p:spPr>
          <a:xfrm>
            <a:off x="2814638" y="1165950"/>
            <a:ext cx="5987836" cy="4679038"/>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Clr>
                <a:schemeClr val="dk2"/>
              </a:buClr>
              <a:buSzPts val="2400"/>
              <a:buNone/>
            </a:pPr>
            <a:r>
              <a:rPr lang="es-ES" sz="2400" dirty="0">
                <a:solidFill>
                  <a:schemeClr val="dk2"/>
                </a:solidFill>
              </a:rPr>
              <a:t>Herramientas existentes hoy en el mercado, :</a:t>
            </a:r>
            <a:endParaRPr sz="2400" dirty="0">
              <a:solidFill>
                <a:schemeClr val="dk2"/>
              </a:solidFill>
            </a:endParaRPr>
          </a:p>
          <a:p>
            <a:pPr marL="0" lvl="0" indent="0" algn="just" rtl="0">
              <a:lnSpc>
                <a:spcPct val="100000"/>
              </a:lnSpc>
              <a:spcBef>
                <a:spcPts val="0"/>
              </a:spcBef>
              <a:spcAft>
                <a:spcPts val="0"/>
              </a:spcAft>
              <a:buClr>
                <a:schemeClr val="dk2"/>
              </a:buClr>
              <a:buSzPts val="2400"/>
              <a:buNone/>
            </a:pPr>
            <a:endParaRPr sz="2400" dirty="0">
              <a:solidFill>
                <a:schemeClr val="dk2"/>
              </a:solidFill>
            </a:endParaRPr>
          </a:p>
          <a:p>
            <a:pPr marL="419100" indent="-342900" algn="just">
              <a:lnSpc>
                <a:spcPct val="115000"/>
              </a:lnSpc>
              <a:spcBef>
                <a:spcPts val="0"/>
              </a:spcBef>
              <a:buClr>
                <a:schemeClr val="dk2"/>
              </a:buClr>
              <a:buSzPts val="2400"/>
            </a:pPr>
            <a:r>
              <a:rPr lang="es-ES" sz="2400" dirty="0">
                <a:solidFill>
                  <a:schemeClr val="dk2"/>
                </a:solidFill>
              </a:rPr>
              <a:t>SPSS, IBM</a:t>
            </a:r>
            <a:endParaRPr sz="2400" dirty="0">
              <a:solidFill>
                <a:schemeClr val="dk2"/>
              </a:solidFill>
            </a:endParaRPr>
          </a:p>
          <a:p>
            <a:pPr marL="419100" indent="-342900" algn="just">
              <a:lnSpc>
                <a:spcPct val="115000"/>
              </a:lnSpc>
              <a:spcBef>
                <a:spcPts val="0"/>
              </a:spcBef>
              <a:buClr>
                <a:schemeClr val="dk2"/>
              </a:buClr>
              <a:buSzPts val="2400"/>
            </a:pPr>
            <a:r>
              <a:rPr lang="es-ES" sz="2400" dirty="0">
                <a:solidFill>
                  <a:schemeClr val="dk2"/>
                </a:solidFill>
              </a:rPr>
              <a:t>SAS</a:t>
            </a:r>
            <a:endParaRPr sz="2400" dirty="0">
              <a:solidFill>
                <a:schemeClr val="dk2"/>
              </a:solidFill>
            </a:endParaRPr>
          </a:p>
          <a:p>
            <a:pPr marL="419100" indent="-342900" algn="just">
              <a:lnSpc>
                <a:spcPct val="115000"/>
              </a:lnSpc>
              <a:spcBef>
                <a:spcPts val="0"/>
              </a:spcBef>
              <a:buClr>
                <a:schemeClr val="dk2"/>
              </a:buClr>
              <a:buSzPts val="2400"/>
            </a:pPr>
            <a:r>
              <a:rPr lang="es-ES" sz="2400" dirty="0">
                <a:solidFill>
                  <a:schemeClr val="dk2"/>
                </a:solidFill>
              </a:rPr>
              <a:t>MATLAB</a:t>
            </a:r>
            <a:endParaRPr sz="2400" dirty="0">
              <a:solidFill>
                <a:schemeClr val="dk2"/>
              </a:solidFill>
            </a:endParaRPr>
          </a:p>
          <a:p>
            <a:pPr marL="419100" indent="-342900" algn="just">
              <a:lnSpc>
                <a:spcPct val="115000"/>
              </a:lnSpc>
              <a:spcBef>
                <a:spcPts val="0"/>
              </a:spcBef>
              <a:buClr>
                <a:schemeClr val="dk2"/>
              </a:buClr>
              <a:buSzPts val="2400"/>
            </a:pPr>
            <a:r>
              <a:rPr lang="es-ES" sz="2400" dirty="0">
                <a:solidFill>
                  <a:schemeClr val="dk2"/>
                </a:solidFill>
              </a:rPr>
              <a:t>R</a:t>
            </a:r>
            <a:endParaRPr sz="2400" dirty="0">
              <a:solidFill>
                <a:schemeClr val="dk2"/>
              </a:solidFill>
            </a:endParaRPr>
          </a:p>
          <a:p>
            <a:pPr marL="419100" indent="-342900" algn="just">
              <a:lnSpc>
                <a:spcPct val="115000"/>
              </a:lnSpc>
              <a:spcBef>
                <a:spcPts val="0"/>
              </a:spcBef>
              <a:buClr>
                <a:schemeClr val="dk2"/>
              </a:buClr>
              <a:buSzPts val="2400"/>
            </a:pPr>
            <a:r>
              <a:rPr lang="es-ES" sz="2400" dirty="0" err="1">
                <a:solidFill>
                  <a:schemeClr val="dk2"/>
                </a:solidFill>
              </a:rPr>
              <a:t>Weka</a:t>
            </a:r>
            <a:endParaRPr sz="2400" dirty="0">
              <a:solidFill>
                <a:schemeClr val="dk2"/>
              </a:solidFill>
            </a:endParaRPr>
          </a:p>
          <a:p>
            <a:pPr marL="419100" indent="-342900" algn="just">
              <a:lnSpc>
                <a:spcPct val="115000"/>
              </a:lnSpc>
              <a:spcBef>
                <a:spcPts val="0"/>
              </a:spcBef>
              <a:buClr>
                <a:schemeClr val="dk2"/>
              </a:buClr>
              <a:buSzPts val="2400"/>
            </a:pPr>
            <a:r>
              <a:rPr lang="es-ES" sz="2400" dirty="0">
                <a:solidFill>
                  <a:schemeClr val="dk2"/>
                </a:solidFill>
              </a:rPr>
              <a:t>KNIME</a:t>
            </a:r>
            <a:endParaRPr sz="2400" dirty="0">
              <a:solidFill>
                <a:schemeClr val="dk2"/>
              </a:solidFill>
            </a:endParaRPr>
          </a:p>
          <a:p>
            <a:pPr marL="419100" indent="-342900" algn="just">
              <a:lnSpc>
                <a:spcPct val="115000"/>
              </a:lnSpc>
              <a:spcBef>
                <a:spcPts val="0"/>
              </a:spcBef>
              <a:buClr>
                <a:schemeClr val="dk2"/>
              </a:buClr>
              <a:buSzPts val="2400"/>
            </a:pPr>
            <a:r>
              <a:rPr lang="es-ES" sz="2400" dirty="0">
                <a:solidFill>
                  <a:schemeClr val="dk2"/>
                </a:solidFill>
              </a:rPr>
              <a:t>Orange</a:t>
            </a:r>
            <a:endParaRPr sz="2400" dirty="0">
              <a:solidFill>
                <a:schemeClr val="dk2"/>
              </a:solidFill>
            </a:endParaRPr>
          </a:p>
          <a:p>
            <a:pPr marL="457200" lvl="0" indent="0" algn="just" rtl="0">
              <a:lnSpc>
                <a:spcPct val="100000"/>
              </a:lnSpc>
              <a:spcBef>
                <a:spcPts val="0"/>
              </a:spcBef>
              <a:spcAft>
                <a:spcPts val="0"/>
              </a:spcAft>
              <a:buSzPts val="1800"/>
              <a:buNone/>
            </a:pPr>
            <a:endParaRPr sz="2400" dirty="0">
              <a:solidFill>
                <a:schemeClr val="dk2"/>
              </a:solidFill>
            </a:endParaRPr>
          </a:p>
        </p:txBody>
      </p:sp>
      <p:pic>
        <p:nvPicPr>
          <p:cNvPr id="5" name="Google Shape;315;p22">
            <a:extLst>
              <a:ext uri="{FF2B5EF4-FFF2-40B4-BE49-F238E27FC236}">
                <a16:creationId xmlns:a16="http://schemas.microsoft.com/office/drawing/2014/main" id="{7045F9AB-AF87-6740-A1EB-6E1190E76CB0}"/>
              </a:ext>
            </a:extLst>
          </p:cNvPr>
          <p:cNvPicPr preferRelativeResize="0"/>
          <p:nvPr/>
        </p:nvPicPr>
        <p:blipFill rotWithShape="1">
          <a:blip r:embed="rId3">
            <a:alphaModFix/>
          </a:blip>
          <a:srcRect/>
          <a:stretch/>
        </p:blipFill>
        <p:spPr>
          <a:xfrm>
            <a:off x="671513" y="2254612"/>
            <a:ext cx="2143125" cy="2143125"/>
          </a:xfrm>
          <a:prstGeom prst="rect">
            <a:avLst/>
          </a:prstGeom>
          <a:noFill/>
          <a:ln>
            <a:noFill/>
          </a:ln>
        </p:spPr>
      </p:pic>
    </p:spTree>
    <p:extLst>
      <p:ext uri="{BB962C8B-B14F-4D97-AF65-F5344CB8AC3E}">
        <p14:creationId xmlns:p14="http://schemas.microsoft.com/office/powerpoint/2010/main" val="1001360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5"/>
          <p:cNvSpPr txBox="1">
            <a:spLocks noGrp="1"/>
          </p:cNvSpPr>
          <p:nvPr>
            <p:ph type="title"/>
          </p:nvPr>
        </p:nvSpPr>
        <p:spPr>
          <a:xfrm>
            <a:off x="3004575" y="3476150"/>
            <a:ext cx="5995800" cy="1603200"/>
          </a:xfrm>
          <a:prstGeom prst="rect">
            <a:avLst/>
          </a:prstGeom>
          <a:solidFill>
            <a:srgbClr val="DE3075">
              <a:alpha val="63921"/>
            </a:srgbClr>
          </a:solidFill>
          <a:ln>
            <a:noFill/>
          </a:ln>
        </p:spPr>
        <p:txBody>
          <a:bodyPr spcFirstLastPara="1" wrap="square" lIns="91425" tIns="45700" rIns="91425" bIns="45700" anchor="t" anchorCtr="0">
            <a:noAutofit/>
          </a:bodyPr>
          <a:lstStyle/>
          <a:p>
            <a:pPr marL="0" lvl="0" indent="0" algn="r" rtl="0">
              <a:lnSpc>
                <a:spcPct val="90000"/>
              </a:lnSpc>
              <a:spcBef>
                <a:spcPts val="0"/>
              </a:spcBef>
              <a:spcAft>
                <a:spcPts val="0"/>
              </a:spcAft>
              <a:buSzPts val="3000"/>
              <a:buNone/>
            </a:pPr>
            <a:r>
              <a:rPr lang="en-US" dirty="0"/>
              <a:t>EJERCICIOS</a:t>
            </a:r>
            <a:endParaRPr dirty="0"/>
          </a:p>
        </p:txBody>
      </p:sp>
    </p:spTree>
    <p:extLst>
      <p:ext uri="{BB962C8B-B14F-4D97-AF65-F5344CB8AC3E}">
        <p14:creationId xmlns:p14="http://schemas.microsoft.com/office/powerpoint/2010/main" val="13496116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6"/>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dirty="0"/>
              <a:t>EJERCICIOS</a:t>
            </a:r>
            <a:endParaRPr dirty="0"/>
          </a:p>
        </p:txBody>
      </p:sp>
      <p:sp>
        <p:nvSpPr>
          <p:cNvPr id="7" name="Google Shape;326;p24">
            <a:extLst>
              <a:ext uri="{FF2B5EF4-FFF2-40B4-BE49-F238E27FC236}">
                <a16:creationId xmlns:a16="http://schemas.microsoft.com/office/drawing/2014/main" id="{5D918D3D-D8B2-054B-AA83-29CFC5425E6D}"/>
              </a:ext>
            </a:extLst>
          </p:cNvPr>
          <p:cNvSpPr txBox="1">
            <a:spLocks noGrp="1"/>
          </p:cNvSpPr>
          <p:nvPr>
            <p:ph type="body" idx="1"/>
          </p:nvPr>
        </p:nvSpPr>
        <p:spPr>
          <a:xfrm>
            <a:off x="558725" y="1172375"/>
            <a:ext cx="8229600" cy="1281600"/>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Clr>
                <a:schemeClr val="dk2"/>
              </a:buClr>
              <a:buSzPts val="2400"/>
              <a:buNone/>
            </a:pPr>
            <a:r>
              <a:rPr lang="es-ES" sz="2400" b="1" dirty="0">
                <a:solidFill>
                  <a:schemeClr val="dk2"/>
                </a:solidFill>
              </a:rPr>
              <a:t>Analítica Predictiva con Excel. </a:t>
            </a:r>
            <a:endParaRPr sz="2400" b="1" dirty="0">
              <a:solidFill>
                <a:schemeClr val="dk2"/>
              </a:solidFill>
            </a:endParaRPr>
          </a:p>
          <a:p>
            <a:pPr marL="0" lvl="0" indent="0" algn="just" rtl="0">
              <a:lnSpc>
                <a:spcPct val="100000"/>
              </a:lnSpc>
              <a:spcBef>
                <a:spcPts val="0"/>
              </a:spcBef>
              <a:spcAft>
                <a:spcPts val="0"/>
              </a:spcAft>
              <a:buClr>
                <a:schemeClr val="dk2"/>
              </a:buClr>
              <a:buSzPts val="2400"/>
              <a:buNone/>
            </a:pPr>
            <a:r>
              <a:rPr lang="es-ES" sz="2400" dirty="0">
                <a:solidFill>
                  <a:schemeClr val="dk2"/>
                </a:solidFill>
              </a:rPr>
              <a:t>Predecir el total de páginas vistas de una web en los próximos tres meses...</a:t>
            </a:r>
            <a:endParaRPr sz="2400" dirty="0">
              <a:solidFill>
                <a:schemeClr val="dk2"/>
              </a:solidFill>
            </a:endParaRPr>
          </a:p>
          <a:p>
            <a:pPr marL="0" lvl="0" indent="0" algn="just" rtl="0">
              <a:lnSpc>
                <a:spcPct val="100000"/>
              </a:lnSpc>
              <a:spcBef>
                <a:spcPts val="0"/>
              </a:spcBef>
              <a:spcAft>
                <a:spcPts val="0"/>
              </a:spcAft>
              <a:buClr>
                <a:schemeClr val="dk2"/>
              </a:buClr>
              <a:buSzPts val="2400"/>
              <a:buNone/>
            </a:pPr>
            <a:endParaRPr sz="2400" dirty="0">
              <a:solidFill>
                <a:schemeClr val="dk2"/>
              </a:solidFill>
            </a:endParaRPr>
          </a:p>
          <a:p>
            <a:pPr marL="0" lvl="0" indent="0" algn="just" rtl="0">
              <a:lnSpc>
                <a:spcPct val="100000"/>
              </a:lnSpc>
              <a:spcBef>
                <a:spcPts val="0"/>
              </a:spcBef>
              <a:spcAft>
                <a:spcPts val="0"/>
              </a:spcAft>
              <a:buClr>
                <a:schemeClr val="dk2"/>
              </a:buClr>
              <a:buSzPts val="2400"/>
              <a:buNone/>
            </a:pPr>
            <a:endParaRPr sz="2400" dirty="0">
              <a:solidFill>
                <a:schemeClr val="dk2"/>
              </a:solidFill>
            </a:endParaRPr>
          </a:p>
        </p:txBody>
      </p:sp>
      <p:pic>
        <p:nvPicPr>
          <p:cNvPr id="8" name="Google Shape;327;p24">
            <a:extLst>
              <a:ext uri="{FF2B5EF4-FFF2-40B4-BE49-F238E27FC236}">
                <a16:creationId xmlns:a16="http://schemas.microsoft.com/office/drawing/2014/main" id="{55119F86-8924-6145-BE09-04CE0BE190E6}"/>
              </a:ext>
            </a:extLst>
          </p:cNvPr>
          <p:cNvPicPr preferRelativeResize="0"/>
          <p:nvPr/>
        </p:nvPicPr>
        <p:blipFill rotWithShape="1">
          <a:blip r:embed="rId3">
            <a:alphaModFix/>
          </a:blip>
          <a:srcRect b="56866"/>
          <a:stretch/>
        </p:blipFill>
        <p:spPr>
          <a:xfrm>
            <a:off x="631819" y="2513661"/>
            <a:ext cx="2635107" cy="3282150"/>
          </a:xfrm>
          <a:prstGeom prst="rect">
            <a:avLst/>
          </a:prstGeom>
          <a:noFill/>
          <a:ln>
            <a:noFill/>
          </a:ln>
        </p:spPr>
      </p:pic>
      <p:pic>
        <p:nvPicPr>
          <p:cNvPr id="9" name="Google Shape;328;p24">
            <a:extLst>
              <a:ext uri="{FF2B5EF4-FFF2-40B4-BE49-F238E27FC236}">
                <a16:creationId xmlns:a16="http://schemas.microsoft.com/office/drawing/2014/main" id="{C5F6C455-9704-284B-842C-D58C5F00E5E6}"/>
              </a:ext>
            </a:extLst>
          </p:cNvPr>
          <p:cNvPicPr preferRelativeResize="0"/>
          <p:nvPr/>
        </p:nvPicPr>
        <p:blipFill rotWithShape="1">
          <a:blip r:embed="rId3">
            <a:alphaModFix/>
          </a:blip>
          <a:srcRect t="43131" b="19036"/>
          <a:stretch/>
        </p:blipFill>
        <p:spPr>
          <a:xfrm>
            <a:off x="3827100" y="3032397"/>
            <a:ext cx="2240400" cy="2848000"/>
          </a:xfrm>
          <a:prstGeom prst="rect">
            <a:avLst/>
          </a:prstGeom>
          <a:noFill/>
          <a:ln>
            <a:noFill/>
          </a:ln>
        </p:spPr>
      </p:pic>
      <p:pic>
        <p:nvPicPr>
          <p:cNvPr id="10" name="Google Shape;329;p24">
            <a:extLst>
              <a:ext uri="{FF2B5EF4-FFF2-40B4-BE49-F238E27FC236}">
                <a16:creationId xmlns:a16="http://schemas.microsoft.com/office/drawing/2014/main" id="{FCB3A4CF-32A1-B14D-A56C-93F41FF9FA25}"/>
              </a:ext>
            </a:extLst>
          </p:cNvPr>
          <p:cNvPicPr preferRelativeResize="0"/>
          <p:nvPr/>
        </p:nvPicPr>
        <p:blipFill rotWithShape="1">
          <a:blip r:embed="rId3">
            <a:alphaModFix/>
          </a:blip>
          <a:srcRect t="80910"/>
          <a:stretch/>
        </p:blipFill>
        <p:spPr>
          <a:xfrm>
            <a:off x="6194350" y="3193433"/>
            <a:ext cx="2374900" cy="1486650"/>
          </a:xfrm>
          <a:prstGeom prst="rect">
            <a:avLst/>
          </a:prstGeom>
          <a:noFill/>
          <a:ln>
            <a:noFill/>
          </a:ln>
        </p:spPr>
      </p:pic>
      <p:pic>
        <p:nvPicPr>
          <p:cNvPr id="11" name="Google Shape;330;p24">
            <a:extLst>
              <a:ext uri="{FF2B5EF4-FFF2-40B4-BE49-F238E27FC236}">
                <a16:creationId xmlns:a16="http://schemas.microsoft.com/office/drawing/2014/main" id="{1C393BFE-7F75-3249-8D9C-636E3EA36570}"/>
              </a:ext>
            </a:extLst>
          </p:cNvPr>
          <p:cNvPicPr preferRelativeResize="0"/>
          <p:nvPr/>
        </p:nvPicPr>
        <p:blipFill rotWithShape="1">
          <a:blip r:embed="rId3">
            <a:alphaModFix/>
          </a:blip>
          <a:srcRect b="93306"/>
          <a:stretch/>
        </p:blipFill>
        <p:spPr>
          <a:xfrm>
            <a:off x="3565749" y="2513661"/>
            <a:ext cx="2374900" cy="459050"/>
          </a:xfrm>
          <a:prstGeom prst="rect">
            <a:avLst/>
          </a:prstGeom>
          <a:noFill/>
          <a:ln>
            <a:noFill/>
          </a:ln>
        </p:spPr>
      </p:pic>
      <p:pic>
        <p:nvPicPr>
          <p:cNvPr id="12" name="Google Shape;331;p24">
            <a:extLst>
              <a:ext uri="{FF2B5EF4-FFF2-40B4-BE49-F238E27FC236}">
                <a16:creationId xmlns:a16="http://schemas.microsoft.com/office/drawing/2014/main" id="{83203288-BE5F-054A-B702-A8F4EF00E8F1}"/>
              </a:ext>
            </a:extLst>
          </p:cNvPr>
          <p:cNvPicPr preferRelativeResize="0"/>
          <p:nvPr/>
        </p:nvPicPr>
        <p:blipFill rotWithShape="1">
          <a:blip r:embed="rId3">
            <a:alphaModFix/>
          </a:blip>
          <a:srcRect b="93306"/>
          <a:stretch/>
        </p:blipFill>
        <p:spPr>
          <a:xfrm>
            <a:off x="6194350" y="2714016"/>
            <a:ext cx="2374900" cy="459050"/>
          </a:xfrm>
          <a:prstGeom prst="rect">
            <a:avLst/>
          </a:prstGeom>
          <a:noFill/>
          <a:ln>
            <a:noFill/>
          </a:ln>
        </p:spPr>
      </p:pic>
      <p:sp>
        <p:nvSpPr>
          <p:cNvPr id="2" name="CuadroTexto 1">
            <a:extLst>
              <a:ext uri="{FF2B5EF4-FFF2-40B4-BE49-F238E27FC236}">
                <a16:creationId xmlns:a16="http://schemas.microsoft.com/office/drawing/2014/main" id="{8324ACC9-C6AC-2645-BEB8-20B63683418D}"/>
              </a:ext>
            </a:extLst>
          </p:cNvPr>
          <p:cNvSpPr txBox="1"/>
          <p:nvPr/>
        </p:nvSpPr>
        <p:spPr>
          <a:xfrm>
            <a:off x="631819" y="6221506"/>
            <a:ext cx="6423553" cy="307777"/>
          </a:xfrm>
          <a:prstGeom prst="rect">
            <a:avLst/>
          </a:prstGeom>
          <a:noFill/>
        </p:spPr>
        <p:txBody>
          <a:bodyPr wrap="none" rtlCol="0">
            <a:spAutoFit/>
          </a:bodyPr>
          <a:lstStyle/>
          <a:p>
            <a:r>
              <a:rPr lang="es-ES_tradnl" dirty="0"/>
              <a:t>Fuente: https://</a:t>
            </a:r>
            <a:r>
              <a:rPr lang="es-ES_tradnl" dirty="0" err="1"/>
              <a:t>www.merkleinc.com</a:t>
            </a:r>
            <a:r>
              <a:rPr lang="es-ES_tradnl" dirty="0"/>
              <a:t>/es/es/blog/</a:t>
            </a:r>
            <a:r>
              <a:rPr lang="es-ES_tradnl" dirty="0" err="1"/>
              <a:t>analitica</a:t>
            </a:r>
            <a:r>
              <a:rPr lang="es-ES_tradnl" dirty="0"/>
              <a:t>-predictiva-</a:t>
            </a:r>
            <a:r>
              <a:rPr lang="es-ES_tradnl" dirty="0" err="1"/>
              <a:t>basica</a:t>
            </a:r>
            <a:r>
              <a:rPr lang="es-ES_tradnl" dirty="0"/>
              <a:t>-</a:t>
            </a:r>
            <a:r>
              <a:rPr lang="es-ES_tradnl" dirty="0" err="1"/>
              <a:t>excel</a:t>
            </a:r>
            <a:endParaRPr lang="es-ES_tradnl" dirty="0"/>
          </a:p>
        </p:txBody>
      </p:sp>
    </p:spTree>
    <p:extLst>
      <p:ext uri="{BB962C8B-B14F-4D97-AF65-F5344CB8AC3E}">
        <p14:creationId xmlns:p14="http://schemas.microsoft.com/office/powerpoint/2010/main" val="39402627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6"/>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dirty="0"/>
              <a:t>EJERCICIOS</a:t>
            </a:r>
            <a:endParaRPr dirty="0"/>
          </a:p>
        </p:txBody>
      </p:sp>
      <p:sp>
        <p:nvSpPr>
          <p:cNvPr id="13" name="Google Shape;336;p25">
            <a:extLst>
              <a:ext uri="{FF2B5EF4-FFF2-40B4-BE49-F238E27FC236}">
                <a16:creationId xmlns:a16="http://schemas.microsoft.com/office/drawing/2014/main" id="{71341540-805F-E749-ADDD-25B66834B1E6}"/>
              </a:ext>
            </a:extLst>
          </p:cNvPr>
          <p:cNvSpPr txBox="1">
            <a:spLocks noGrp="1"/>
          </p:cNvSpPr>
          <p:nvPr>
            <p:ph type="body" idx="1"/>
          </p:nvPr>
        </p:nvSpPr>
        <p:spPr>
          <a:xfrm>
            <a:off x="102900" y="1115350"/>
            <a:ext cx="8686800" cy="44625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SzPts val="1800"/>
              <a:buNone/>
            </a:pPr>
            <a:r>
              <a:rPr lang="es-ES" sz="1400" dirty="0">
                <a:solidFill>
                  <a:schemeClr val="dk2"/>
                </a:solidFill>
              </a:rPr>
              <a:t>Calcular los índices mensuales para cada año a través de la media anual de las páginas vistas, calcularemos un índice por mes y año. Esto nos ayudará a modular el impacto de la estacionalidad del negocio analizado. Para hacerlo más visual organizaremos los datos de cada año en columnas:</a:t>
            </a:r>
            <a:endParaRPr sz="1400" dirty="0">
              <a:solidFill>
                <a:schemeClr val="dk2"/>
              </a:solidFill>
            </a:endParaRPr>
          </a:p>
        </p:txBody>
      </p:sp>
      <p:pic>
        <p:nvPicPr>
          <p:cNvPr id="14" name="Google Shape;337;p25">
            <a:extLst>
              <a:ext uri="{FF2B5EF4-FFF2-40B4-BE49-F238E27FC236}">
                <a16:creationId xmlns:a16="http://schemas.microsoft.com/office/drawing/2014/main" id="{90485DBF-70E9-2442-824F-CBE51064357F}"/>
              </a:ext>
            </a:extLst>
          </p:cNvPr>
          <p:cNvPicPr preferRelativeResize="0"/>
          <p:nvPr/>
        </p:nvPicPr>
        <p:blipFill rotWithShape="1">
          <a:blip r:embed="rId3">
            <a:alphaModFix/>
          </a:blip>
          <a:srcRect/>
          <a:stretch/>
        </p:blipFill>
        <p:spPr>
          <a:xfrm>
            <a:off x="73413" y="1898075"/>
            <a:ext cx="8997175" cy="4462450"/>
          </a:xfrm>
          <a:prstGeom prst="rect">
            <a:avLst/>
          </a:prstGeom>
          <a:noFill/>
          <a:ln>
            <a:noFill/>
          </a:ln>
        </p:spPr>
      </p:pic>
      <p:sp>
        <p:nvSpPr>
          <p:cNvPr id="5" name="CuadroTexto 4">
            <a:extLst>
              <a:ext uri="{FF2B5EF4-FFF2-40B4-BE49-F238E27FC236}">
                <a16:creationId xmlns:a16="http://schemas.microsoft.com/office/drawing/2014/main" id="{0FA3A277-0F2F-5749-BD8C-F6CBBCEFFE91}"/>
              </a:ext>
            </a:extLst>
          </p:cNvPr>
          <p:cNvSpPr txBox="1"/>
          <p:nvPr/>
        </p:nvSpPr>
        <p:spPr>
          <a:xfrm>
            <a:off x="631819" y="6221506"/>
            <a:ext cx="6423553" cy="307777"/>
          </a:xfrm>
          <a:prstGeom prst="rect">
            <a:avLst/>
          </a:prstGeom>
          <a:noFill/>
        </p:spPr>
        <p:txBody>
          <a:bodyPr wrap="none" rtlCol="0">
            <a:spAutoFit/>
          </a:bodyPr>
          <a:lstStyle/>
          <a:p>
            <a:r>
              <a:rPr lang="es-ES_tradnl" dirty="0"/>
              <a:t>Fuente: https://</a:t>
            </a:r>
            <a:r>
              <a:rPr lang="es-ES_tradnl" dirty="0" err="1"/>
              <a:t>www.merkleinc.com</a:t>
            </a:r>
            <a:r>
              <a:rPr lang="es-ES_tradnl" dirty="0"/>
              <a:t>/es/es/blog/</a:t>
            </a:r>
            <a:r>
              <a:rPr lang="es-ES_tradnl" dirty="0" err="1"/>
              <a:t>analitica</a:t>
            </a:r>
            <a:r>
              <a:rPr lang="es-ES_tradnl" dirty="0"/>
              <a:t>-predictiva-</a:t>
            </a:r>
            <a:r>
              <a:rPr lang="es-ES_tradnl" dirty="0" err="1"/>
              <a:t>basica</a:t>
            </a:r>
            <a:r>
              <a:rPr lang="es-ES_tradnl" dirty="0"/>
              <a:t>-</a:t>
            </a:r>
            <a:r>
              <a:rPr lang="es-ES_tradnl" dirty="0" err="1"/>
              <a:t>excel</a:t>
            </a:r>
            <a:endParaRPr lang="es-ES_tradnl" dirty="0"/>
          </a:p>
        </p:txBody>
      </p:sp>
    </p:spTree>
    <p:extLst>
      <p:ext uri="{BB962C8B-B14F-4D97-AF65-F5344CB8AC3E}">
        <p14:creationId xmlns:p14="http://schemas.microsoft.com/office/powerpoint/2010/main" val="3055507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6"/>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dirty="0"/>
              <a:t>EJERCICIOS</a:t>
            </a:r>
            <a:endParaRPr dirty="0"/>
          </a:p>
        </p:txBody>
      </p:sp>
      <p:sp>
        <p:nvSpPr>
          <p:cNvPr id="7" name="Google Shape;343;p26">
            <a:extLst>
              <a:ext uri="{FF2B5EF4-FFF2-40B4-BE49-F238E27FC236}">
                <a16:creationId xmlns:a16="http://schemas.microsoft.com/office/drawing/2014/main" id="{D2B1426C-8E5C-724A-87F3-B07B62840416}"/>
              </a:ext>
            </a:extLst>
          </p:cNvPr>
          <p:cNvSpPr txBox="1">
            <a:spLocks noGrp="1"/>
          </p:cNvSpPr>
          <p:nvPr>
            <p:ph type="body" idx="1"/>
          </p:nvPr>
        </p:nvSpPr>
        <p:spPr>
          <a:xfrm>
            <a:off x="495750" y="1123725"/>
            <a:ext cx="8191200" cy="50025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SzPts val="1800"/>
              <a:buNone/>
            </a:pPr>
            <a:r>
              <a:rPr lang="es-ES" sz="1400" dirty="0">
                <a:solidFill>
                  <a:schemeClr val="dk2"/>
                </a:solidFill>
              </a:rPr>
              <a:t>Hallar un valor ajustado para cada mes en función del promedio de los índices anteriormente calculados.</a:t>
            </a:r>
            <a:endParaRPr sz="1400" dirty="0">
              <a:solidFill>
                <a:schemeClr val="dk2"/>
              </a:solidFill>
            </a:endParaRPr>
          </a:p>
          <a:p>
            <a:pPr marL="0" marR="0" lvl="0" indent="0" algn="just" rtl="0">
              <a:lnSpc>
                <a:spcPct val="100000"/>
              </a:lnSpc>
              <a:spcBef>
                <a:spcPts val="0"/>
              </a:spcBef>
              <a:spcAft>
                <a:spcPts val="0"/>
              </a:spcAft>
              <a:buSzPts val="1800"/>
              <a:buNone/>
            </a:pPr>
            <a:r>
              <a:rPr lang="es-ES" sz="1400" dirty="0">
                <a:solidFill>
                  <a:schemeClr val="dk2"/>
                </a:solidFill>
              </a:rPr>
              <a:t>Para facilitar el cálculo añadimos dos columnas a nuestra tabla inicial:</a:t>
            </a:r>
            <a:endParaRPr sz="1400" dirty="0">
              <a:solidFill>
                <a:schemeClr val="dk2"/>
              </a:solidFill>
            </a:endParaRPr>
          </a:p>
          <a:p>
            <a:pPr marL="0" marR="0" lvl="0" indent="0" algn="just" rtl="0">
              <a:lnSpc>
                <a:spcPct val="100000"/>
              </a:lnSpc>
              <a:spcBef>
                <a:spcPts val="0"/>
              </a:spcBef>
              <a:spcAft>
                <a:spcPts val="0"/>
              </a:spcAft>
              <a:buSzPts val="2400"/>
              <a:buNone/>
            </a:pPr>
            <a:r>
              <a:rPr lang="es-ES" sz="1400" dirty="0">
                <a:solidFill>
                  <a:schemeClr val="dk2"/>
                </a:solidFill>
              </a:rPr>
              <a:t>“Promedio índice (de cada mes)”: la media de los índices calculados en el paso anterior, incluido el periodo para el que queremos estimar los datos.</a:t>
            </a:r>
            <a:endParaRPr sz="1400" dirty="0">
              <a:solidFill>
                <a:schemeClr val="dk2"/>
              </a:solidFill>
            </a:endParaRPr>
          </a:p>
          <a:p>
            <a:pPr marL="0" marR="0" lvl="0" indent="0" algn="just" rtl="0">
              <a:lnSpc>
                <a:spcPct val="100000"/>
              </a:lnSpc>
              <a:spcBef>
                <a:spcPts val="0"/>
              </a:spcBef>
              <a:spcAft>
                <a:spcPts val="0"/>
              </a:spcAft>
              <a:buSzPts val="2400"/>
              <a:buNone/>
            </a:pPr>
            <a:r>
              <a:rPr lang="es-ES" sz="1400" dirty="0">
                <a:solidFill>
                  <a:schemeClr val="dk2"/>
                </a:solidFill>
              </a:rPr>
              <a:t>“Valor Ajustado”: resulta de la división entre Páginas Vistas / Promedio índice (para cada fila).</a:t>
            </a:r>
            <a:endParaRPr sz="1400" dirty="0">
              <a:solidFill>
                <a:schemeClr val="dk2"/>
              </a:solidFill>
            </a:endParaRPr>
          </a:p>
          <a:p>
            <a:pPr marL="0" lvl="0" indent="0" algn="l" rtl="0">
              <a:lnSpc>
                <a:spcPct val="100000"/>
              </a:lnSpc>
              <a:spcBef>
                <a:spcPts val="360"/>
              </a:spcBef>
              <a:spcAft>
                <a:spcPts val="0"/>
              </a:spcAft>
              <a:buSzPts val="1800"/>
              <a:buNone/>
            </a:pPr>
            <a:endParaRPr sz="1400" dirty="0"/>
          </a:p>
        </p:txBody>
      </p:sp>
      <p:pic>
        <p:nvPicPr>
          <p:cNvPr id="8" name="Google Shape;344;p26">
            <a:extLst>
              <a:ext uri="{FF2B5EF4-FFF2-40B4-BE49-F238E27FC236}">
                <a16:creationId xmlns:a16="http://schemas.microsoft.com/office/drawing/2014/main" id="{D5432CA7-08A6-F343-9C3E-4A9764AE8CA6}"/>
              </a:ext>
            </a:extLst>
          </p:cNvPr>
          <p:cNvPicPr preferRelativeResize="0"/>
          <p:nvPr/>
        </p:nvPicPr>
        <p:blipFill rotWithShape="1">
          <a:blip r:embed="rId3">
            <a:alphaModFix/>
          </a:blip>
          <a:srcRect/>
          <a:stretch/>
        </p:blipFill>
        <p:spPr>
          <a:xfrm>
            <a:off x="1814725" y="2263950"/>
            <a:ext cx="6671350" cy="4032175"/>
          </a:xfrm>
          <a:prstGeom prst="rect">
            <a:avLst/>
          </a:prstGeom>
          <a:noFill/>
          <a:ln>
            <a:noFill/>
          </a:ln>
        </p:spPr>
      </p:pic>
      <p:sp>
        <p:nvSpPr>
          <p:cNvPr id="5" name="CuadroTexto 4">
            <a:extLst>
              <a:ext uri="{FF2B5EF4-FFF2-40B4-BE49-F238E27FC236}">
                <a16:creationId xmlns:a16="http://schemas.microsoft.com/office/drawing/2014/main" id="{290A0E59-ABE6-8340-9F33-51698C076F26}"/>
              </a:ext>
            </a:extLst>
          </p:cNvPr>
          <p:cNvSpPr txBox="1"/>
          <p:nvPr/>
        </p:nvSpPr>
        <p:spPr>
          <a:xfrm>
            <a:off x="631819" y="6221506"/>
            <a:ext cx="6423553" cy="307777"/>
          </a:xfrm>
          <a:prstGeom prst="rect">
            <a:avLst/>
          </a:prstGeom>
          <a:noFill/>
        </p:spPr>
        <p:txBody>
          <a:bodyPr wrap="none" rtlCol="0">
            <a:spAutoFit/>
          </a:bodyPr>
          <a:lstStyle/>
          <a:p>
            <a:r>
              <a:rPr lang="es-ES_tradnl" dirty="0"/>
              <a:t>Fuente: https://</a:t>
            </a:r>
            <a:r>
              <a:rPr lang="es-ES_tradnl" dirty="0" err="1"/>
              <a:t>www.merkleinc.com</a:t>
            </a:r>
            <a:r>
              <a:rPr lang="es-ES_tradnl" dirty="0"/>
              <a:t>/es/es/blog/</a:t>
            </a:r>
            <a:r>
              <a:rPr lang="es-ES_tradnl" dirty="0" err="1"/>
              <a:t>analitica</a:t>
            </a:r>
            <a:r>
              <a:rPr lang="es-ES_tradnl" dirty="0"/>
              <a:t>-predictiva-</a:t>
            </a:r>
            <a:r>
              <a:rPr lang="es-ES_tradnl" dirty="0" err="1"/>
              <a:t>basica</a:t>
            </a:r>
            <a:r>
              <a:rPr lang="es-ES_tradnl" dirty="0"/>
              <a:t>-</a:t>
            </a:r>
            <a:r>
              <a:rPr lang="es-ES_tradnl" dirty="0" err="1"/>
              <a:t>excel</a:t>
            </a:r>
            <a:endParaRPr lang="es-ES_tradnl" dirty="0"/>
          </a:p>
        </p:txBody>
      </p:sp>
    </p:spTree>
    <p:extLst>
      <p:ext uri="{BB962C8B-B14F-4D97-AF65-F5344CB8AC3E}">
        <p14:creationId xmlns:p14="http://schemas.microsoft.com/office/powerpoint/2010/main" val="21610189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6"/>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dirty="0"/>
              <a:t>EJERCICIOS</a:t>
            </a:r>
            <a:endParaRPr dirty="0"/>
          </a:p>
        </p:txBody>
      </p:sp>
      <p:sp>
        <p:nvSpPr>
          <p:cNvPr id="9" name="Google Shape;350;p27">
            <a:extLst>
              <a:ext uri="{FF2B5EF4-FFF2-40B4-BE49-F238E27FC236}">
                <a16:creationId xmlns:a16="http://schemas.microsoft.com/office/drawing/2014/main" id="{EDDA7E96-B7B6-CB4A-A439-D754CDA1D8DF}"/>
              </a:ext>
            </a:extLst>
          </p:cNvPr>
          <p:cNvSpPr txBox="1">
            <a:spLocks noGrp="1"/>
          </p:cNvSpPr>
          <p:nvPr>
            <p:ph type="body" idx="1"/>
          </p:nvPr>
        </p:nvSpPr>
        <p:spPr>
          <a:xfrm>
            <a:off x="462700" y="1090675"/>
            <a:ext cx="8224200" cy="50355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SzPts val="1800"/>
              <a:buNone/>
            </a:pPr>
            <a:r>
              <a:rPr lang="es-ES" sz="1150" b="1" dirty="0">
                <a:solidFill>
                  <a:srgbClr val="494949"/>
                </a:solidFill>
                <a:latin typeface="Arial"/>
                <a:ea typeface="Arial"/>
                <a:cs typeface="Arial"/>
                <a:sym typeface="Arial"/>
              </a:rPr>
              <a:t> </a:t>
            </a:r>
            <a:r>
              <a:rPr lang="es-ES" sz="1400" dirty="0">
                <a:solidFill>
                  <a:schemeClr val="dk2"/>
                </a:solidFill>
              </a:rPr>
              <a:t>Obtener la ecuación de la línea de tendencia</a:t>
            </a:r>
            <a:endParaRPr sz="1400" dirty="0">
              <a:solidFill>
                <a:schemeClr val="dk2"/>
              </a:solidFill>
            </a:endParaRPr>
          </a:p>
          <a:p>
            <a:pPr marL="0" marR="0" lvl="0" indent="0" algn="just" rtl="0">
              <a:lnSpc>
                <a:spcPct val="100000"/>
              </a:lnSpc>
              <a:spcBef>
                <a:spcPts val="0"/>
              </a:spcBef>
              <a:spcAft>
                <a:spcPts val="0"/>
              </a:spcAft>
              <a:buSzPts val="1800"/>
              <a:buNone/>
            </a:pPr>
            <a:r>
              <a:rPr lang="es-ES" sz="1400" dirty="0">
                <a:solidFill>
                  <a:schemeClr val="dk2"/>
                </a:solidFill>
              </a:rPr>
              <a:t> Insertar gráfico: Seleccionar los datos de las columnas “Mes”; “Páginas Vistas” y “Valor Ajustado”. Insertar gráfico de línea (menú):</a:t>
            </a:r>
            <a:endParaRPr sz="1400" dirty="0">
              <a:solidFill>
                <a:schemeClr val="dk2"/>
              </a:solidFill>
            </a:endParaRPr>
          </a:p>
          <a:p>
            <a:pPr marL="0" marR="0" lvl="0" indent="0" algn="just" rtl="0">
              <a:lnSpc>
                <a:spcPct val="100000"/>
              </a:lnSpc>
              <a:spcBef>
                <a:spcPts val="0"/>
              </a:spcBef>
              <a:spcAft>
                <a:spcPts val="0"/>
              </a:spcAft>
              <a:buSzPts val="1800"/>
              <a:buNone/>
            </a:pPr>
            <a:endParaRPr sz="1400" dirty="0">
              <a:solidFill>
                <a:schemeClr val="dk2"/>
              </a:solidFill>
            </a:endParaRPr>
          </a:p>
        </p:txBody>
      </p:sp>
      <p:pic>
        <p:nvPicPr>
          <p:cNvPr id="10" name="Google Shape;351;p27">
            <a:extLst>
              <a:ext uri="{FF2B5EF4-FFF2-40B4-BE49-F238E27FC236}">
                <a16:creationId xmlns:a16="http://schemas.microsoft.com/office/drawing/2014/main" id="{B6FBE5BB-63B0-3F43-B0A2-24DBA75880F2}"/>
              </a:ext>
            </a:extLst>
          </p:cNvPr>
          <p:cNvPicPr preferRelativeResize="0"/>
          <p:nvPr/>
        </p:nvPicPr>
        <p:blipFill rotWithShape="1">
          <a:blip r:embed="rId3">
            <a:alphaModFix/>
          </a:blip>
          <a:srcRect/>
          <a:stretch/>
        </p:blipFill>
        <p:spPr>
          <a:xfrm>
            <a:off x="1204675" y="1763225"/>
            <a:ext cx="6928425" cy="4550874"/>
          </a:xfrm>
          <a:prstGeom prst="rect">
            <a:avLst/>
          </a:prstGeom>
          <a:noFill/>
          <a:ln>
            <a:noFill/>
          </a:ln>
        </p:spPr>
      </p:pic>
      <p:sp>
        <p:nvSpPr>
          <p:cNvPr id="5" name="CuadroTexto 4">
            <a:extLst>
              <a:ext uri="{FF2B5EF4-FFF2-40B4-BE49-F238E27FC236}">
                <a16:creationId xmlns:a16="http://schemas.microsoft.com/office/drawing/2014/main" id="{5416AC61-2DFF-7640-89E7-9DB264D6F753}"/>
              </a:ext>
            </a:extLst>
          </p:cNvPr>
          <p:cNvSpPr txBox="1"/>
          <p:nvPr/>
        </p:nvSpPr>
        <p:spPr>
          <a:xfrm>
            <a:off x="631819" y="6221506"/>
            <a:ext cx="6423553" cy="307777"/>
          </a:xfrm>
          <a:prstGeom prst="rect">
            <a:avLst/>
          </a:prstGeom>
          <a:noFill/>
        </p:spPr>
        <p:txBody>
          <a:bodyPr wrap="none" rtlCol="0">
            <a:spAutoFit/>
          </a:bodyPr>
          <a:lstStyle/>
          <a:p>
            <a:r>
              <a:rPr lang="es-ES_tradnl" dirty="0"/>
              <a:t>Fuente: https://</a:t>
            </a:r>
            <a:r>
              <a:rPr lang="es-ES_tradnl" dirty="0" err="1"/>
              <a:t>www.merkleinc.com</a:t>
            </a:r>
            <a:r>
              <a:rPr lang="es-ES_tradnl" dirty="0"/>
              <a:t>/es/es/blog/</a:t>
            </a:r>
            <a:r>
              <a:rPr lang="es-ES_tradnl" dirty="0" err="1"/>
              <a:t>analitica</a:t>
            </a:r>
            <a:r>
              <a:rPr lang="es-ES_tradnl" dirty="0"/>
              <a:t>-predictiva-</a:t>
            </a:r>
            <a:r>
              <a:rPr lang="es-ES_tradnl" dirty="0" err="1"/>
              <a:t>basica</a:t>
            </a:r>
            <a:r>
              <a:rPr lang="es-ES_tradnl" dirty="0"/>
              <a:t>-</a:t>
            </a:r>
            <a:r>
              <a:rPr lang="es-ES_tradnl" dirty="0" err="1"/>
              <a:t>excel</a:t>
            </a:r>
            <a:endParaRPr lang="es-ES_tradnl" dirty="0"/>
          </a:p>
        </p:txBody>
      </p:sp>
    </p:spTree>
    <p:extLst>
      <p:ext uri="{BB962C8B-B14F-4D97-AF65-F5344CB8AC3E}">
        <p14:creationId xmlns:p14="http://schemas.microsoft.com/office/powerpoint/2010/main" val="21412234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6"/>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dirty="0"/>
              <a:t>EJERCICIOS</a:t>
            </a:r>
            <a:endParaRPr dirty="0"/>
          </a:p>
        </p:txBody>
      </p:sp>
      <p:sp>
        <p:nvSpPr>
          <p:cNvPr id="7" name="Google Shape;357;p28">
            <a:extLst>
              <a:ext uri="{FF2B5EF4-FFF2-40B4-BE49-F238E27FC236}">
                <a16:creationId xmlns:a16="http://schemas.microsoft.com/office/drawing/2014/main" id="{812CDA3F-1AA9-9240-9B8B-4D5FAEFF79D9}"/>
              </a:ext>
            </a:extLst>
          </p:cNvPr>
          <p:cNvSpPr txBox="1">
            <a:spLocks noGrp="1"/>
          </p:cNvSpPr>
          <p:nvPr>
            <p:ph type="body" idx="1"/>
          </p:nvPr>
        </p:nvSpPr>
        <p:spPr>
          <a:xfrm>
            <a:off x="558175" y="1124200"/>
            <a:ext cx="8244300" cy="4900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800"/>
              <a:buNone/>
            </a:pPr>
            <a:r>
              <a:rPr lang="es-ES" sz="1400" dirty="0">
                <a:solidFill>
                  <a:schemeClr val="dk2"/>
                </a:solidFill>
              </a:rPr>
              <a:t>Agregar línea de tendencia de los valores ajustados: seleccionar la línea de los valores ajustados del gráfico; clicar botón derecho y seleccionar la opción “Agregar línea de tendencia…”:</a:t>
            </a:r>
            <a:endParaRPr sz="1400" dirty="0">
              <a:solidFill>
                <a:schemeClr val="dk2"/>
              </a:solidFill>
            </a:endParaRPr>
          </a:p>
          <a:p>
            <a:pPr marL="0" lvl="0" indent="0" algn="l" rtl="0">
              <a:lnSpc>
                <a:spcPct val="100000"/>
              </a:lnSpc>
              <a:spcBef>
                <a:spcPts val="360"/>
              </a:spcBef>
              <a:spcAft>
                <a:spcPts val="0"/>
              </a:spcAft>
              <a:buSzPts val="1800"/>
              <a:buNone/>
            </a:pPr>
            <a:endParaRPr sz="1400" dirty="0">
              <a:solidFill>
                <a:schemeClr val="dk2"/>
              </a:solidFill>
            </a:endParaRPr>
          </a:p>
        </p:txBody>
      </p:sp>
      <p:pic>
        <p:nvPicPr>
          <p:cNvPr id="8" name="Google Shape;358;p28">
            <a:extLst>
              <a:ext uri="{FF2B5EF4-FFF2-40B4-BE49-F238E27FC236}">
                <a16:creationId xmlns:a16="http://schemas.microsoft.com/office/drawing/2014/main" id="{1746A7CC-38B8-7F47-9EAE-0E5BBEE9ACC6}"/>
              </a:ext>
            </a:extLst>
          </p:cNvPr>
          <p:cNvPicPr preferRelativeResize="0"/>
          <p:nvPr/>
        </p:nvPicPr>
        <p:blipFill rotWithShape="1">
          <a:blip r:embed="rId3">
            <a:alphaModFix/>
          </a:blip>
          <a:srcRect/>
          <a:stretch/>
        </p:blipFill>
        <p:spPr>
          <a:xfrm>
            <a:off x="1438775" y="1720000"/>
            <a:ext cx="6805424" cy="4601576"/>
          </a:xfrm>
          <a:prstGeom prst="rect">
            <a:avLst/>
          </a:prstGeom>
          <a:noFill/>
          <a:ln>
            <a:noFill/>
          </a:ln>
        </p:spPr>
      </p:pic>
      <p:sp>
        <p:nvSpPr>
          <p:cNvPr id="5" name="CuadroTexto 4">
            <a:extLst>
              <a:ext uri="{FF2B5EF4-FFF2-40B4-BE49-F238E27FC236}">
                <a16:creationId xmlns:a16="http://schemas.microsoft.com/office/drawing/2014/main" id="{92E7ACA9-D7D0-604A-94D9-F77D48A1BF24}"/>
              </a:ext>
            </a:extLst>
          </p:cNvPr>
          <p:cNvSpPr txBox="1"/>
          <p:nvPr/>
        </p:nvSpPr>
        <p:spPr>
          <a:xfrm>
            <a:off x="631819" y="6221506"/>
            <a:ext cx="6423553" cy="307777"/>
          </a:xfrm>
          <a:prstGeom prst="rect">
            <a:avLst/>
          </a:prstGeom>
          <a:noFill/>
        </p:spPr>
        <p:txBody>
          <a:bodyPr wrap="none" rtlCol="0">
            <a:spAutoFit/>
          </a:bodyPr>
          <a:lstStyle/>
          <a:p>
            <a:r>
              <a:rPr lang="es-ES_tradnl" dirty="0"/>
              <a:t>Fuente: https://</a:t>
            </a:r>
            <a:r>
              <a:rPr lang="es-ES_tradnl" dirty="0" err="1"/>
              <a:t>www.merkleinc.com</a:t>
            </a:r>
            <a:r>
              <a:rPr lang="es-ES_tradnl" dirty="0"/>
              <a:t>/es/es/blog/</a:t>
            </a:r>
            <a:r>
              <a:rPr lang="es-ES_tradnl" dirty="0" err="1"/>
              <a:t>analitica</a:t>
            </a:r>
            <a:r>
              <a:rPr lang="es-ES_tradnl" dirty="0"/>
              <a:t>-predictiva-</a:t>
            </a:r>
            <a:r>
              <a:rPr lang="es-ES_tradnl" dirty="0" err="1"/>
              <a:t>basica</a:t>
            </a:r>
            <a:r>
              <a:rPr lang="es-ES_tradnl" dirty="0"/>
              <a:t>-</a:t>
            </a:r>
            <a:r>
              <a:rPr lang="es-ES_tradnl" dirty="0" err="1"/>
              <a:t>excel</a:t>
            </a:r>
            <a:endParaRPr lang="es-ES_tradnl" dirty="0"/>
          </a:p>
        </p:txBody>
      </p:sp>
    </p:spTree>
    <p:extLst>
      <p:ext uri="{BB962C8B-B14F-4D97-AF65-F5344CB8AC3E}">
        <p14:creationId xmlns:p14="http://schemas.microsoft.com/office/powerpoint/2010/main" val="4249325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
          <p:cNvSpPr txBox="1">
            <a:spLocks noGrp="1"/>
          </p:cNvSpPr>
          <p:nvPr>
            <p:ph type="body" idx="1"/>
          </p:nvPr>
        </p:nvSpPr>
        <p:spPr>
          <a:xfrm>
            <a:off x="285751" y="2634922"/>
            <a:ext cx="8297862" cy="2275770"/>
          </a:xfrm>
          <a:prstGeom prst="rect">
            <a:avLst/>
          </a:prstGeom>
          <a:noFill/>
          <a:ln>
            <a:noFill/>
          </a:ln>
        </p:spPr>
        <p:txBody>
          <a:bodyPr spcFirstLastPara="1" wrap="square" lIns="90000" tIns="45700" rIns="91425" bIns="45700" anchor="ctr" anchorCtr="0">
            <a:noAutofit/>
          </a:bodyPr>
          <a:lstStyle/>
          <a:p>
            <a:pPr marL="50800" lvl="0" indent="0" algn="ctr" rtl="0">
              <a:lnSpc>
                <a:spcPct val="90000"/>
              </a:lnSpc>
              <a:spcBef>
                <a:spcPts val="1000"/>
              </a:spcBef>
              <a:spcAft>
                <a:spcPts val="0"/>
              </a:spcAft>
              <a:buSzPts val="2800"/>
              <a:buNone/>
            </a:pPr>
            <a:r>
              <a:rPr lang="es-ES_tradnl" sz="2800" dirty="0"/>
              <a:t>Conocer las etapas y características de los modelos predictivos</a:t>
            </a:r>
          </a:p>
        </p:txBody>
      </p:sp>
      <p:sp>
        <p:nvSpPr>
          <p:cNvPr id="188" name="Google Shape;188;p3"/>
          <p:cNvSpPr txBox="1">
            <a:spLocks noGrp="1"/>
          </p:cNvSpPr>
          <p:nvPr>
            <p:ph type="body" idx="2"/>
          </p:nvPr>
        </p:nvSpPr>
        <p:spPr>
          <a:xfrm>
            <a:off x="560387" y="1632286"/>
            <a:ext cx="8023225" cy="665749"/>
          </a:xfrm>
          <a:prstGeom prst="rect">
            <a:avLst/>
          </a:prstGeom>
          <a:solidFill>
            <a:schemeClr val="accent1"/>
          </a:solidFill>
          <a:ln>
            <a:noFill/>
          </a:ln>
        </p:spPr>
        <p:txBody>
          <a:bodyPr spcFirstLastPara="1" wrap="square" lIns="90000" tIns="45700" rIns="91425" bIns="45700" anchor="t" anchorCtr="0">
            <a:noAutofit/>
          </a:bodyPr>
          <a:lstStyle/>
          <a:p>
            <a:pPr marL="50800" lvl="0" indent="0" algn="ctr" rtl="0">
              <a:lnSpc>
                <a:spcPct val="90000"/>
              </a:lnSpc>
              <a:spcBef>
                <a:spcPts val="1000"/>
              </a:spcBef>
              <a:spcAft>
                <a:spcPts val="0"/>
              </a:spcAft>
              <a:buSzPts val="2800"/>
              <a:buNone/>
            </a:pPr>
            <a:r>
              <a:rPr lang="en-US" dirty="0"/>
              <a:t>OBJETIVO DE LA CLASE</a:t>
            </a:r>
            <a:endParaRPr dirty="0"/>
          </a:p>
        </p:txBody>
      </p:sp>
      <p:sp>
        <p:nvSpPr>
          <p:cNvPr id="190" name="Google Shape;190;p3"/>
          <p:cNvSpPr txBox="1">
            <a:spLocks noGrp="1"/>
          </p:cNvSpPr>
          <p:nvPr>
            <p:ph type="sldNum" idx="4294967295"/>
          </p:nvPr>
        </p:nvSpPr>
        <p:spPr>
          <a:xfrm>
            <a:off x="708660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1200"/>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6"/>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dirty="0"/>
              <a:t>EJERCICIOS</a:t>
            </a:r>
            <a:endParaRPr dirty="0"/>
          </a:p>
        </p:txBody>
      </p:sp>
      <p:sp>
        <p:nvSpPr>
          <p:cNvPr id="9" name="Google Shape;364;p29">
            <a:extLst>
              <a:ext uri="{FF2B5EF4-FFF2-40B4-BE49-F238E27FC236}">
                <a16:creationId xmlns:a16="http://schemas.microsoft.com/office/drawing/2014/main" id="{7A9D0ECD-2412-CA4B-88A5-02B2128071F7}"/>
              </a:ext>
            </a:extLst>
          </p:cNvPr>
          <p:cNvSpPr txBox="1">
            <a:spLocks noGrp="1"/>
          </p:cNvSpPr>
          <p:nvPr>
            <p:ph type="body" idx="1"/>
          </p:nvPr>
        </p:nvSpPr>
        <p:spPr>
          <a:xfrm>
            <a:off x="542550" y="1177625"/>
            <a:ext cx="8058900" cy="4771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800"/>
              <a:buNone/>
            </a:pPr>
            <a:r>
              <a:rPr lang="es-ES" sz="1400" dirty="0">
                <a:solidFill>
                  <a:schemeClr val="dk2"/>
                </a:solidFill>
              </a:rPr>
              <a:t>Incluir la ecuación de la línea de tendencia clicando en las opciones que se despliegan al insertar la línea de tendencia:</a:t>
            </a:r>
            <a:endParaRPr sz="1400" dirty="0">
              <a:solidFill>
                <a:schemeClr val="dk2"/>
              </a:solidFill>
            </a:endParaRPr>
          </a:p>
          <a:p>
            <a:pPr marL="0" lvl="0" indent="0" algn="l" rtl="0">
              <a:lnSpc>
                <a:spcPct val="100000"/>
              </a:lnSpc>
              <a:spcBef>
                <a:spcPts val="360"/>
              </a:spcBef>
              <a:spcAft>
                <a:spcPts val="0"/>
              </a:spcAft>
              <a:buSzPts val="1800"/>
              <a:buNone/>
            </a:pPr>
            <a:endParaRPr sz="1400" dirty="0">
              <a:solidFill>
                <a:schemeClr val="dk2"/>
              </a:solidFill>
            </a:endParaRPr>
          </a:p>
          <a:p>
            <a:pPr marL="0" lvl="0" indent="0" algn="l" rtl="0">
              <a:lnSpc>
                <a:spcPct val="100000"/>
              </a:lnSpc>
              <a:spcBef>
                <a:spcPts val="360"/>
              </a:spcBef>
              <a:spcAft>
                <a:spcPts val="0"/>
              </a:spcAft>
              <a:buSzPts val="1800"/>
              <a:buNone/>
            </a:pPr>
            <a:endParaRPr sz="1400" dirty="0">
              <a:solidFill>
                <a:schemeClr val="dk2"/>
              </a:solidFill>
            </a:endParaRPr>
          </a:p>
        </p:txBody>
      </p:sp>
      <p:pic>
        <p:nvPicPr>
          <p:cNvPr id="10" name="Google Shape;365;p29">
            <a:extLst>
              <a:ext uri="{FF2B5EF4-FFF2-40B4-BE49-F238E27FC236}">
                <a16:creationId xmlns:a16="http://schemas.microsoft.com/office/drawing/2014/main" id="{31098F62-D52E-2B4A-8D50-7A4DA416531C}"/>
              </a:ext>
            </a:extLst>
          </p:cNvPr>
          <p:cNvPicPr preferRelativeResize="0"/>
          <p:nvPr/>
        </p:nvPicPr>
        <p:blipFill rotWithShape="1">
          <a:blip r:embed="rId3">
            <a:alphaModFix/>
          </a:blip>
          <a:srcRect/>
          <a:stretch/>
        </p:blipFill>
        <p:spPr>
          <a:xfrm>
            <a:off x="908275" y="1796075"/>
            <a:ext cx="6987451" cy="4449450"/>
          </a:xfrm>
          <a:prstGeom prst="rect">
            <a:avLst/>
          </a:prstGeom>
          <a:noFill/>
          <a:ln>
            <a:noFill/>
          </a:ln>
        </p:spPr>
      </p:pic>
      <p:sp>
        <p:nvSpPr>
          <p:cNvPr id="5" name="CuadroTexto 4">
            <a:extLst>
              <a:ext uri="{FF2B5EF4-FFF2-40B4-BE49-F238E27FC236}">
                <a16:creationId xmlns:a16="http://schemas.microsoft.com/office/drawing/2014/main" id="{130E4D06-5492-A64E-836D-701C6B413DD2}"/>
              </a:ext>
            </a:extLst>
          </p:cNvPr>
          <p:cNvSpPr txBox="1"/>
          <p:nvPr/>
        </p:nvSpPr>
        <p:spPr>
          <a:xfrm>
            <a:off x="631819" y="6221506"/>
            <a:ext cx="6423553" cy="307777"/>
          </a:xfrm>
          <a:prstGeom prst="rect">
            <a:avLst/>
          </a:prstGeom>
          <a:noFill/>
        </p:spPr>
        <p:txBody>
          <a:bodyPr wrap="none" rtlCol="0">
            <a:spAutoFit/>
          </a:bodyPr>
          <a:lstStyle/>
          <a:p>
            <a:r>
              <a:rPr lang="es-ES_tradnl" dirty="0"/>
              <a:t>Fuente: https://</a:t>
            </a:r>
            <a:r>
              <a:rPr lang="es-ES_tradnl" dirty="0" err="1"/>
              <a:t>www.merkleinc.com</a:t>
            </a:r>
            <a:r>
              <a:rPr lang="es-ES_tradnl" dirty="0"/>
              <a:t>/es/es/blog/</a:t>
            </a:r>
            <a:r>
              <a:rPr lang="es-ES_tradnl" dirty="0" err="1"/>
              <a:t>analitica</a:t>
            </a:r>
            <a:r>
              <a:rPr lang="es-ES_tradnl" dirty="0"/>
              <a:t>-predictiva-</a:t>
            </a:r>
            <a:r>
              <a:rPr lang="es-ES_tradnl" dirty="0" err="1"/>
              <a:t>basica</a:t>
            </a:r>
            <a:r>
              <a:rPr lang="es-ES_tradnl" dirty="0"/>
              <a:t>-</a:t>
            </a:r>
            <a:r>
              <a:rPr lang="es-ES_tradnl" dirty="0" err="1"/>
              <a:t>excel</a:t>
            </a:r>
            <a:endParaRPr lang="es-ES_tradnl" dirty="0"/>
          </a:p>
        </p:txBody>
      </p:sp>
    </p:spTree>
    <p:extLst>
      <p:ext uri="{BB962C8B-B14F-4D97-AF65-F5344CB8AC3E}">
        <p14:creationId xmlns:p14="http://schemas.microsoft.com/office/powerpoint/2010/main" val="1183500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6"/>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dirty="0"/>
              <a:t>EJERCICIOS</a:t>
            </a:r>
            <a:endParaRPr dirty="0"/>
          </a:p>
        </p:txBody>
      </p:sp>
      <p:sp>
        <p:nvSpPr>
          <p:cNvPr id="7" name="Google Shape;371;p30">
            <a:extLst>
              <a:ext uri="{FF2B5EF4-FFF2-40B4-BE49-F238E27FC236}">
                <a16:creationId xmlns:a16="http://schemas.microsoft.com/office/drawing/2014/main" id="{C81EDE8B-0C58-4D46-914C-57A913816CCC}"/>
              </a:ext>
            </a:extLst>
          </p:cNvPr>
          <p:cNvSpPr txBox="1">
            <a:spLocks noGrp="1"/>
          </p:cNvSpPr>
          <p:nvPr>
            <p:ph type="body" idx="1"/>
          </p:nvPr>
        </p:nvSpPr>
        <p:spPr>
          <a:xfrm>
            <a:off x="640488" y="1165950"/>
            <a:ext cx="8229600" cy="452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800"/>
              <a:buNone/>
            </a:pPr>
            <a:r>
              <a:rPr lang="es-ES" sz="1400" dirty="0">
                <a:solidFill>
                  <a:schemeClr val="dk2"/>
                </a:solidFill>
              </a:rPr>
              <a:t>Generar nueva columna para aplicar la ecuación obtenida y obtener así los datos futuros teniendo en cuenta la estacionalidad del negocio</a:t>
            </a:r>
            <a:r>
              <a:rPr lang="es-ES" sz="1150" dirty="0">
                <a:solidFill>
                  <a:srgbClr val="494949"/>
                </a:solidFill>
                <a:highlight>
                  <a:srgbClr val="FFFFFF"/>
                </a:highlight>
                <a:latin typeface="Arial"/>
                <a:ea typeface="Arial"/>
                <a:cs typeface="Arial"/>
                <a:sym typeface="Arial"/>
              </a:rPr>
              <a:t>:</a:t>
            </a:r>
            <a:endParaRPr sz="1150" dirty="0">
              <a:solidFill>
                <a:srgbClr val="494949"/>
              </a:solidFill>
              <a:highlight>
                <a:srgbClr val="FFFFFF"/>
              </a:highlight>
              <a:latin typeface="Arial"/>
              <a:ea typeface="Arial"/>
              <a:cs typeface="Arial"/>
              <a:sym typeface="Arial"/>
            </a:endParaRPr>
          </a:p>
          <a:p>
            <a:pPr marL="0" lvl="0" indent="0" algn="l" rtl="0">
              <a:lnSpc>
                <a:spcPct val="100000"/>
              </a:lnSpc>
              <a:spcBef>
                <a:spcPts val="360"/>
              </a:spcBef>
              <a:spcAft>
                <a:spcPts val="0"/>
              </a:spcAft>
              <a:buSzPts val="1800"/>
              <a:buNone/>
            </a:pPr>
            <a:endParaRPr sz="1150" dirty="0">
              <a:solidFill>
                <a:srgbClr val="494949"/>
              </a:solidFill>
              <a:highlight>
                <a:srgbClr val="FFFFFF"/>
              </a:highlight>
              <a:latin typeface="Arial"/>
              <a:ea typeface="Arial"/>
              <a:cs typeface="Arial"/>
              <a:sym typeface="Arial"/>
            </a:endParaRPr>
          </a:p>
        </p:txBody>
      </p:sp>
      <p:pic>
        <p:nvPicPr>
          <p:cNvPr id="8" name="Google Shape;372;p30">
            <a:extLst>
              <a:ext uri="{FF2B5EF4-FFF2-40B4-BE49-F238E27FC236}">
                <a16:creationId xmlns:a16="http://schemas.microsoft.com/office/drawing/2014/main" id="{FA92C9AB-BFC0-7B4E-BF87-4F9A0FCEA8AB}"/>
              </a:ext>
            </a:extLst>
          </p:cNvPr>
          <p:cNvPicPr preferRelativeResize="0"/>
          <p:nvPr/>
        </p:nvPicPr>
        <p:blipFill rotWithShape="1">
          <a:blip r:embed="rId3">
            <a:alphaModFix/>
          </a:blip>
          <a:srcRect/>
          <a:stretch/>
        </p:blipFill>
        <p:spPr>
          <a:xfrm>
            <a:off x="400899" y="3429000"/>
            <a:ext cx="3713901" cy="649700"/>
          </a:xfrm>
          <a:prstGeom prst="rect">
            <a:avLst/>
          </a:prstGeom>
          <a:noFill/>
          <a:ln>
            <a:noFill/>
          </a:ln>
        </p:spPr>
      </p:pic>
      <p:pic>
        <p:nvPicPr>
          <p:cNvPr id="11" name="Google Shape;373;p30">
            <a:extLst>
              <a:ext uri="{FF2B5EF4-FFF2-40B4-BE49-F238E27FC236}">
                <a16:creationId xmlns:a16="http://schemas.microsoft.com/office/drawing/2014/main" id="{41B94279-B930-454D-9CF2-D1B9AB53CF10}"/>
              </a:ext>
            </a:extLst>
          </p:cNvPr>
          <p:cNvPicPr preferRelativeResize="0"/>
          <p:nvPr/>
        </p:nvPicPr>
        <p:blipFill rotWithShape="1">
          <a:blip r:embed="rId4">
            <a:alphaModFix/>
          </a:blip>
          <a:srcRect/>
          <a:stretch/>
        </p:blipFill>
        <p:spPr>
          <a:xfrm>
            <a:off x="4114800" y="1817750"/>
            <a:ext cx="4569274" cy="4519748"/>
          </a:xfrm>
          <a:prstGeom prst="rect">
            <a:avLst/>
          </a:prstGeom>
          <a:noFill/>
          <a:ln>
            <a:noFill/>
          </a:ln>
        </p:spPr>
      </p:pic>
      <p:sp>
        <p:nvSpPr>
          <p:cNvPr id="6" name="CuadroTexto 5">
            <a:extLst>
              <a:ext uri="{FF2B5EF4-FFF2-40B4-BE49-F238E27FC236}">
                <a16:creationId xmlns:a16="http://schemas.microsoft.com/office/drawing/2014/main" id="{27FDAB89-E4C5-9840-9CAA-40BF8710AE3F}"/>
              </a:ext>
            </a:extLst>
          </p:cNvPr>
          <p:cNvSpPr txBox="1"/>
          <p:nvPr/>
        </p:nvSpPr>
        <p:spPr>
          <a:xfrm>
            <a:off x="459926" y="6337498"/>
            <a:ext cx="6423553" cy="307777"/>
          </a:xfrm>
          <a:prstGeom prst="rect">
            <a:avLst/>
          </a:prstGeom>
          <a:noFill/>
        </p:spPr>
        <p:txBody>
          <a:bodyPr wrap="none" rtlCol="0">
            <a:spAutoFit/>
          </a:bodyPr>
          <a:lstStyle/>
          <a:p>
            <a:r>
              <a:rPr lang="es-ES_tradnl" dirty="0"/>
              <a:t>Fuente: https://</a:t>
            </a:r>
            <a:r>
              <a:rPr lang="es-ES_tradnl" dirty="0" err="1"/>
              <a:t>www.merkleinc.com</a:t>
            </a:r>
            <a:r>
              <a:rPr lang="es-ES_tradnl" dirty="0"/>
              <a:t>/es/es/blog/</a:t>
            </a:r>
            <a:r>
              <a:rPr lang="es-ES_tradnl" dirty="0" err="1"/>
              <a:t>analitica</a:t>
            </a:r>
            <a:r>
              <a:rPr lang="es-ES_tradnl" dirty="0"/>
              <a:t>-predictiva-</a:t>
            </a:r>
            <a:r>
              <a:rPr lang="es-ES_tradnl" dirty="0" err="1"/>
              <a:t>basica</a:t>
            </a:r>
            <a:r>
              <a:rPr lang="es-ES_tradnl" dirty="0"/>
              <a:t>-</a:t>
            </a:r>
            <a:r>
              <a:rPr lang="es-ES_tradnl" dirty="0" err="1"/>
              <a:t>excel</a:t>
            </a:r>
            <a:endParaRPr lang="es-ES_tradnl" dirty="0"/>
          </a:p>
        </p:txBody>
      </p:sp>
    </p:spTree>
    <p:extLst>
      <p:ext uri="{BB962C8B-B14F-4D97-AF65-F5344CB8AC3E}">
        <p14:creationId xmlns:p14="http://schemas.microsoft.com/office/powerpoint/2010/main" val="2233479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
          <p:cNvSpPr txBox="1">
            <a:spLocks noGrp="1"/>
          </p:cNvSpPr>
          <p:nvPr>
            <p:ph type="body" idx="1"/>
          </p:nvPr>
        </p:nvSpPr>
        <p:spPr>
          <a:xfrm>
            <a:off x="560387" y="2634922"/>
            <a:ext cx="8023225" cy="2275770"/>
          </a:xfrm>
          <a:prstGeom prst="rect">
            <a:avLst/>
          </a:prstGeom>
          <a:noFill/>
          <a:ln>
            <a:noFill/>
          </a:ln>
        </p:spPr>
        <p:txBody>
          <a:bodyPr spcFirstLastPara="1" wrap="square" lIns="90000" tIns="45700" rIns="91425" bIns="45700" anchor="ctr" anchorCtr="0">
            <a:noAutofit/>
          </a:bodyPr>
          <a:lstStyle/>
          <a:p>
            <a:pPr marL="508000" lvl="0" indent="-457200" algn="just" rtl="0">
              <a:lnSpc>
                <a:spcPct val="90000"/>
              </a:lnSpc>
              <a:spcBef>
                <a:spcPts val="1000"/>
              </a:spcBef>
              <a:spcAft>
                <a:spcPts val="0"/>
              </a:spcAft>
              <a:buSzPts val="2800"/>
              <a:buFont typeface="Arial" panose="020B0604020202020204" pitchFamily="34" charset="0"/>
              <a:buChar char="•"/>
            </a:pPr>
            <a:r>
              <a:rPr lang="es-ES_tradnl" sz="2800" dirty="0"/>
              <a:t>Modelos predictivos.</a:t>
            </a:r>
          </a:p>
          <a:p>
            <a:pPr marL="508000" lvl="0" indent="-457200" algn="just" rtl="0">
              <a:lnSpc>
                <a:spcPct val="90000"/>
              </a:lnSpc>
              <a:spcBef>
                <a:spcPts val="1000"/>
              </a:spcBef>
              <a:spcAft>
                <a:spcPts val="0"/>
              </a:spcAft>
              <a:buSzPts val="2800"/>
              <a:buFont typeface="Arial" panose="020B0604020202020204" pitchFamily="34" charset="0"/>
              <a:buChar char="•"/>
            </a:pPr>
            <a:r>
              <a:rPr lang="es-ES_tradnl" sz="2800" dirty="0"/>
              <a:t>Conceptos y características relevantes de los modelos predictivos.</a:t>
            </a:r>
          </a:p>
          <a:p>
            <a:pPr marL="508000" lvl="0" indent="-457200" algn="just" rtl="0">
              <a:lnSpc>
                <a:spcPct val="90000"/>
              </a:lnSpc>
              <a:spcBef>
                <a:spcPts val="1000"/>
              </a:spcBef>
              <a:spcAft>
                <a:spcPts val="0"/>
              </a:spcAft>
              <a:buSzPts val="2800"/>
              <a:buFont typeface="Arial" panose="020B0604020202020204" pitchFamily="34" charset="0"/>
              <a:buChar char="•"/>
            </a:pPr>
            <a:r>
              <a:rPr lang="es-ES_tradnl" sz="2800" dirty="0"/>
              <a:t>Predicciones.</a:t>
            </a:r>
          </a:p>
          <a:p>
            <a:pPr marL="508000" lvl="0" indent="-457200" algn="just" rtl="0">
              <a:lnSpc>
                <a:spcPct val="90000"/>
              </a:lnSpc>
              <a:spcBef>
                <a:spcPts val="1000"/>
              </a:spcBef>
              <a:spcAft>
                <a:spcPts val="0"/>
              </a:spcAft>
              <a:buSzPts val="2800"/>
              <a:buFont typeface="Arial" panose="020B0604020202020204" pitchFamily="34" charset="0"/>
              <a:buChar char="•"/>
            </a:pPr>
            <a:r>
              <a:rPr lang="es-ES_tradnl" sz="2800" dirty="0"/>
              <a:t>Aplicaciones de los modelos predictivos.</a:t>
            </a:r>
          </a:p>
        </p:txBody>
      </p:sp>
      <p:sp>
        <p:nvSpPr>
          <p:cNvPr id="188" name="Google Shape;188;p3"/>
          <p:cNvSpPr txBox="1">
            <a:spLocks noGrp="1"/>
          </p:cNvSpPr>
          <p:nvPr>
            <p:ph type="body" idx="2"/>
          </p:nvPr>
        </p:nvSpPr>
        <p:spPr>
          <a:xfrm>
            <a:off x="560387" y="1632286"/>
            <a:ext cx="8023225" cy="665749"/>
          </a:xfrm>
          <a:prstGeom prst="rect">
            <a:avLst/>
          </a:prstGeom>
          <a:solidFill>
            <a:schemeClr val="accent1"/>
          </a:solidFill>
          <a:ln>
            <a:noFill/>
          </a:ln>
        </p:spPr>
        <p:txBody>
          <a:bodyPr spcFirstLastPara="1" wrap="square" lIns="90000" tIns="45700" rIns="91425" bIns="45700" anchor="t" anchorCtr="0">
            <a:noAutofit/>
          </a:bodyPr>
          <a:lstStyle/>
          <a:p>
            <a:pPr marL="50800" lvl="0" indent="0" algn="ctr" rtl="0">
              <a:lnSpc>
                <a:spcPct val="90000"/>
              </a:lnSpc>
              <a:spcBef>
                <a:spcPts val="1000"/>
              </a:spcBef>
              <a:spcAft>
                <a:spcPts val="0"/>
              </a:spcAft>
              <a:buSzPts val="2800"/>
              <a:buNone/>
            </a:pPr>
            <a:r>
              <a:rPr lang="en-US" dirty="0"/>
              <a:t>QUÉ VAMOS A REVISAR</a:t>
            </a:r>
            <a:endParaRPr dirty="0"/>
          </a:p>
        </p:txBody>
      </p:sp>
      <p:sp>
        <p:nvSpPr>
          <p:cNvPr id="190" name="Google Shape;190;p3"/>
          <p:cNvSpPr txBox="1">
            <a:spLocks noGrp="1"/>
          </p:cNvSpPr>
          <p:nvPr>
            <p:ph type="sldNum" idx="4294967295"/>
          </p:nvPr>
        </p:nvSpPr>
        <p:spPr>
          <a:xfrm>
            <a:off x="708660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1200"/>
              <a:buNone/>
            </a:pPr>
            <a:fld id="{00000000-1234-1234-1234-123412341234}" type="slidenum">
              <a:rPr lang="en-US"/>
              <a:t>4</a:t>
            </a:fld>
            <a:endParaRPr/>
          </a:p>
        </p:txBody>
      </p:sp>
    </p:spTree>
    <p:extLst>
      <p:ext uri="{BB962C8B-B14F-4D97-AF65-F5344CB8AC3E}">
        <p14:creationId xmlns:p14="http://schemas.microsoft.com/office/powerpoint/2010/main" val="1802681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5"/>
          <p:cNvSpPr txBox="1">
            <a:spLocks noGrp="1"/>
          </p:cNvSpPr>
          <p:nvPr>
            <p:ph type="title"/>
          </p:nvPr>
        </p:nvSpPr>
        <p:spPr>
          <a:xfrm>
            <a:off x="3004575" y="3476150"/>
            <a:ext cx="5995800" cy="1603200"/>
          </a:xfrm>
          <a:prstGeom prst="rect">
            <a:avLst/>
          </a:prstGeom>
          <a:solidFill>
            <a:srgbClr val="DE3075">
              <a:alpha val="63921"/>
            </a:srgbClr>
          </a:solidFill>
          <a:ln>
            <a:noFill/>
          </a:ln>
        </p:spPr>
        <p:txBody>
          <a:bodyPr spcFirstLastPara="1" wrap="square" lIns="91425" tIns="45700" rIns="91425" bIns="45700" anchor="t" anchorCtr="0">
            <a:noAutofit/>
          </a:bodyPr>
          <a:lstStyle/>
          <a:p>
            <a:pPr marL="0" lvl="0" indent="0" algn="r" rtl="0">
              <a:lnSpc>
                <a:spcPct val="90000"/>
              </a:lnSpc>
              <a:spcBef>
                <a:spcPts val="0"/>
              </a:spcBef>
              <a:spcAft>
                <a:spcPts val="0"/>
              </a:spcAft>
              <a:buSzPts val="3000"/>
              <a:buNone/>
            </a:pPr>
            <a:r>
              <a:rPr lang="en-US" dirty="0"/>
              <a:t>DEFINICIONES</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6"/>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dirty="0"/>
              <a:t>DEFINICIONES</a:t>
            </a:r>
            <a:endParaRPr dirty="0"/>
          </a:p>
        </p:txBody>
      </p:sp>
      <p:sp>
        <p:nvSpPr>
          <p:cNvPr id="6" name="Google Shape;176;p3">
            <a:extLst>
              <a:ext uri="{FF2B5EF4-FFF2-40B4-BE49-F238E27FC236}">
                <a16:creationId xmlns:a16="http://schemas.microsoft.com/office/drawing/2014/main" id="{AD285DF0-BFE8-724F-9631-E3AEAFCF2100}"/>
              </a:ext>
            </a:extLst>
          </p:cNvPr>
          <p:cNvSpPr/>
          <p:nvPr/>
        </p:nvSpPr>
        <p:spPr>
          <a:xfrm>
            <a:off x="653524" y="1607579"/>
            <a:ext cx="8049600" cy="3539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s-ES" sz="2800" b="0" i="1" u="none" strike="noStrike" cap="none" dirty="0">
                <a:solidFill>
                  <a:schemeClr val="dk2"/>
                </a:solidFill>
                <a:latin typeface="Calibri"/>
                <a:ea typeface="Calibri"/>
                <a:cs typeface="Calibri"/>
                <a:sym typeface="Calibri"/>
              </a:rPr>
              <a:t>“ El análisis predictivo consiste en la tecnología que aprende de la experiencia para predecir el futuro comportamiento de individuos para tomar mejores decisiones”.</a:t>
            </a:r>
            <a:endParaRPr sz="2800" b="0" i="1" u="none" strike="noStrike" cap="none" dirty="0">
              <a:solidFill>
                <a:schemeClr val="dk2"/>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800"/>
              <a:buFont typeface="Arial"/>
              <a:buNone/>
            </a:pPr>
            <a:endParaRPr sz="2800" b="0" i="1" u="none" strike="noStrike" cap="none" dirty="0">
              <a:solidFill>
                <a:schemeClr val="dk2"/>
              </a:solidFill>
              <a:latin typeface="Calibri"/>
              <a:ea typeface="Calibri"/>
              <a:cs typeface="Calibri"/>
              <a:sym typeface="Calibri"/>
            </a:endParaRPr>
          </a:p>
          <a:p>
            <a:pPr marL="0" marR="0" lvl="0" indent="0" algn="r" rtl="0">
              <a:lnSpc>
                <a:spcPct val="100000"/>
              </a:lnSpc>
              <a:spcBef>
                <a:spcPts val="0"/>
              </a:spcBef>
              <a:spcAft>
                <a:spcPts val="0"/>
              </a:spcAft>
              <a:buClr>
                <a:srgbClr val="000000"/>
              </a:buClr>
              <a:buSzPts val="2800"/>
              <a:buFont typeface="Arial"/>
              <a:buNone/>
            </a:pPr>
            <a:r>
              <a:rPr lang="es-ES" sz="2800" b="0" i="1" u="none" strike="noStrike" cap="none" dirty="0">
                <a:solidFill>
                  <a:schemeClr val="dk2"/>
                </a:solidFill>
                <a:latin typeface="Calibri"/>
                <a:ea typeface="Calibri"/>
                <a:cs typeface="Calibri"/>
                <a:sym typeface="Calibri"/>
              </a:rPr>
              <a:t>Eric </a:t>
            </a:r>
            <a:r>
              <a:rPr lang="es-ES" sz="2800" b="0" i="1" u="none" strike="noStrike" cap="none" dirty="0" err="1">
                <a:solidFill>
                  <a:schemeClr val="dk2"/>
                </a:solidFill>
                <a:latin typeface="Calibri"/>
                <a:ea typeface="Calibri"/>
                <a:cs typeface="Calibri"/>
                <a:sym typeface="Calibri"/>
              </a:rPr>
              <a:t>Siegel</a:t>
            </a:r>
            <a:endParaRPr sz="2800" b="1" i="1" u="none" strike="noStrike" cap="none" dirty="0">
              <a:solidFill>
                <a:schemeClr val="dk2"/>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6"/>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dirty="0"/>
              <a:t>DEFINICIONES</a:t>
            </a:r>
            <a:endParaRPr dirty="0"/>
          </a:p>
        </p:txBody>
      </p:sp>
      <p:sp>
        <p:nvSpPr>
          <p:cNvPr id="5" name="Google Shape;182;p4">
            <a:extLst>
              <a:ext uri="{FF2B5EF4-FFF2-40B4-BE49-F238E27FC236}">
                <a16:creationId xmlns:a16="http://schemas.microsoft.com/office/drawing/2014/main" id="{783A035E-3467-074A-8C6E-A3F23EB51D9D}"/>
              </a:ext>
            </a:extLst>
          </p:cNvPr>
          <p:cNvSpPr/>
          <p:nvPr/>
        </p:nvSpPr>
        <p:spPr>
          <a:xfrm>
            <a:off x="2786062" y="1244751"/>
            <a:ext cx="5929313" cy="4798861"/>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2800"/>
              <a:buFont typeface="Arial"/>
              <a:buNone/>
            </a:pPr>
            <a:r>
              <a:rPr lang="es-ES" sz="2800" b="0" i="0" u="none" strike="noStrike" cap="none" dirty="0">
                <a:solidFill>
                  <a:schemeClr val="dk2"/>
                </a:solidFill>
                <a:latin typeface="Calibri"/>
                <a:ea typeface="Calibri"/>
                <a:cs typeface="Calibri"/>
                <a:sym typeface="Calibri"/>
              </a:rPr>
              <a:t>El modelo </a:t>
            </a:r>
            <a:r>
              <a:rPr lang="es-ES" sz="2800" b="1" i="0" u="none" strike="noStrike" cap="none" dirty="0">
                <a:solidFill>
                  <a:schemeClr val="dk2"/>
                </a:solidFill>
                <a:latin typeface="Calibri"/>
                <a:ea typeface="Calibri"/>
                <a:cs typeface="Calibri"/>
                <a:sym typeface="Calibri"/>
              </a:rPr>
              <a:t>predictivo </a:t>
            </a:r>
            <a:r>
              <a:rPr lang="es-ES" sz="2800" b="0" i="0" u="none" strike="noStrike" cap="none" dirty="0">
                <a:solidFill>
                  <a:schemeClr val="dk2"/>
                </a:solidFill>
                <a:latin typeface="Calibri"/>
                <a:ea typeface="Calibri"/>
                <a:cs typeface="Calibri"/>
                <a:sym typeface="Calibri"/>
              </a:rPr>
              <a:t>es un modelo de datos, que se basa en estadísticas inferenciales y que se utiliza para predecir, por ejemplo, la respuesta a una promoción de marketing directo que pueda realizar una empresa de </a:t>
            </a:r>
            <a:r>
              <a:rPr lang="es-ES" sz="2800" b="0" i="0" u="none" strike="noStrike" cap="none" dirty="0" err="1">
                <a:solidFill>
                  <a:schemeClr val="dk2"/>
                </a:solidFill>
                <a:latin typeface="Calibri"/>
                <a:ea typeface="Calibri"/>
                <a:cs typeface="Calibri"/>
                <a:sym typeface="Calibri"/>
              </a:rPr>
              <a:t>Retail</a:t>
            </a:r>
            <a:r>
              <a:rPr lang="es-ES" sz="2800" b="0" i="0" u="none" strike="noStrike" cap="none" dirty="0">
                <a:solidFill>
                  <a:schemeClr val="dk2"/>
                </a:solidFill>
                <a:latin typeface="Calibri"/>
                <a:ea typeface="Calibri"/>
                <a:cs typeface="Calibri"/>
                <a:sym typeface="Calibri"/>
              </a:rPr>
              <a:t>. </a:t>
            </a:r>
            <a:endParaRPr sz="2800" b="0" i="0" u="none" strike="noStrike" cap="none" dirty="0">
              <a:solidFill>
                <a:schemeClr val="dk2"/>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800"/>
              <a:buFont typeface="Arial"/>
              <a:buNone/>
            </a:pPr>
            <a:endParaRPr sz="2800" b="0" i="0" u="none" strike="noStrike" cap="none" dirty="0">
              <a:solidFill>
                <a:schemeClr val="dk2"/>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800"/>
              <a:buFont typeface="Arial"/>
              <a:buNone/>
            </a:pPr>
            <a:r>
              <a:rPr lang="es-ES" sz="2800" b="1" i="0" u="none" strike="noStrike" cap="none" dirty="0">
                <a:solidFill>
                  <a:schemeClr val="dk2"/>
                </a:solidFill>
                <a:latin typeface="Calibri"/>
                <a:ea typeface="Calibri"/>
                <a:cs typeface="Calibri"/>
                <a:sym typeface="Calibri"/>
              </a:rPr>
              <a:t>El modelo predictivo utiliza estadísticas para predecir los resultados.</a:t>
            </a:r>
            <a:endParaRPr sz="2800" b="1" i="0" u="none" strike="noStrike" cap="none" dirty="0">
              <a:solidFill>
                <a:schemeClr val="dk2"/>
              </a:solidFill>
              <a:latin typeface="Calibri"/>
              <a:ea typeface="Calibri"/>
              <a:cs typeface="Calibri"/>
              <a:sym typeface="Calibri"/>
            </a:endParaRPr>
          </a:p>
        </p:txBody>
      </p:sp>
      <p:pic>
        <p:nvPicPr>
          <p:cNvPr id="8" name="Google Shape;183;p4">
            <a:extLst>
              <a:ext uri="{FF2B5EF4-FFF2-40B4-BE49-F238E27FC236}">
                <a16:creationId xmlns:a16="http://schemas.microsoft.com/office/drawing/2014/main" id="{F58BADE0-7D0B-E44C-81E1-B7E27E52A111}"/>
              </a:ext>
            </a:extLst>
          </p:cNvPr>
          <p:cNvPicPr preferRelativeResize="0"/>
          <p:nvPr/>
        </p:nvPicPr>
        <p:blipFill rotWithShape="1">
          <a:blip r:embed="rId3">
            <a:alphaModFix/>
          </a:blip>
          <a:srcRect/>
          <a:stretch/>
        </p:blipFill>
        <p:spPr>
          <a:xfrm>
            <a:off x="500063" y="1959127"/>
            <a:ext cx="2143125" cy="2143125"/>
          </a:xfrm>
          <a:prstGeom prst="rect">
            <a:avLst/>
          </a:prstGeom>
          <a:noFill/>
          <a:ln>
            <a:noFill/>
          </a:ln>
        </p:spPr>
      </p:pic>
    </p:spTree>
    <p:extLst>
      <p:ext uri="{BB962C8B-B14F-4D97-AF65-F5344CB8AC3E}">
        <p14:creationId xmlns:p14="http://schemas.microsoft.com/office/powerpoint/2010/main" val="1975408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6"/>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dirty="0"/>
              <a:t>DEFINICIONES</a:t>
            </a:r>
            <a:endParaRPr dirty="0"/>
          </a:p>
        </p:txBody>
      </p:sp>
      <p:sp>
        <p:nvSpPr>
          <p:cNvPr id="6" name="Google Shape;189;p5">
            <a:extLst>
              <a:ext uri="{FF2B5EF4-FFF2-40B4-BE49-F238E27FC236}">
                <a16:creationId xmlns:a16="http://schemas.microsoft.com/office/drawing/2014/main" id="{DA65D546-797F-F649-BAE4-110C2F705E86}"/>
              </a:ext>
            </a:extLst>
          </p:cNvPr>
          <p:cNvSpPr/>
          <p:nvPr/>
        </p:nvSpPr>
        <p:spPr>
          <a:xfrm>
            <a:off x="511900" y="1205799"/>
            <a:ext cx="6246088" cy="4923539"/>
          </a:xfrm>
          <a:prstGeom prst="rect">
            <a:avLst/>
          </a:prstGeom>
          <a:noFill/>
          <a:ln>
            <a:noFill/>
          </a:ln>
        </p:spPr>
        <p:txBody>
          <a:bodyPr spcFirstLastPara="1" wrap="square" lIns="91425" tIns="45700" rIns="91425" bIns="45700" anchor="t" anchorCtr="0">
            <a:noAutofit/>
          </a:bodyPr>
          <a:lstStyle/>
          <a:p>
            <a:pPr marL="508000" marR="0" lvl="0" indent="-457200" algn="just" rtl="0">
              <a:lnSpc>
                <a:spcPct val="100000"/>
              </a:lnSpc>
              <a:spcBef>
                <a:spcPts val="0"/>
              </a:spcBef>
              <a:spcAft>
                <a:spcPts val="0"/>
              </a:spcAft>
              <a:buClr>
                <a:schemeClr val="dk2"/>
              </a:buClr>
              <a:buSzPts val="2800"/>
              <a:buFont typeface="Wingdings" pitchFamily="2" charset="2"/>
              <a:buChar char="Ø"/>
            </a:pPr>
            <a:r>
              <a:rPr lang="es-ES" sz="2800" b="0" i="0" u="none" strike="noStrike" cap="none" dirty="0">
                <a:solidFill>
                  <a:schemeClr val="dk2"/>
                </a:solidFill>
                <a:latin typeface="Calibri"/>
                <a:ea typeface="Calibri"/>
                <a:cs typeface="Calibri"/>
                <a:sym typeface="Calibri"/>
              </a:rPr>
              <a:t>El objetivo principal de la investigación predictiva es poder prever o anticipar situaciones futuras y para esto se requiere de la exploración, la descripción, la comparación, el análisis y la explicación. </a:t>
            </a:r>
            <a:endParaRPr sz="2800" b="0" i="0" u="none" strike="noStrike" cap="none" dirty="0">
              <a:solidFill>
                <a:schemeClr val="dk2"/>
              </a:solidFill>
              <a:latin typeface="Calibri"/>
              <a:ea typeface="Calibri"/>
              <a:cs typeface="Calibri"/>
              <a:sym typeface="Calibri"/>
            </a:endParaRPr>
          </a:p>
          <a:p>
            <a:pPr marL="628650" marR="0" lvl="0" indent="-171450" algn="just" rtl="0">
              <a:lnSpc>
                <a:spcPct val="100000"/>
              </a:lnSpc>
              <a:spcBef>
                <a:spcPts val="0"/>
              </a:spcBef>
              <a:spcAft>
                <a:spcPts val="0"/>
              </a:spcAft>
              <a:buClr>
                <a:srgbClr val="000000"/>
              </a:buClr>
              <a:buSzPts val="1100"/>
              <a:buFont typeface="Wingdings" pitchFamily="2" charset="2"/>
              <a:buChar char="Ø"/>
            </a:pPr>
            <a:endParaRPr sz="1100" b="0" i="0" u="none" strike="noStrike" cap="none" dirty="0">
              <a:solidFill>
                <a:schemeClr val="dk2"/>
              </a:solidFill>
              <a:latin typeface="Calibri"/>
              <a:ea typeface="Calibri"/>
              <a:cs typeface="Calibri"/>
              <a:sym typeface="Calibri"/>
            </a:endParaRPr>
          </a:p>
          <a:p>
            <a:pPr marL="508000" marR="0" lvl="0" indent="-457200" algn="just" rtl="0">
              <a:lnSpc>
                <a:spcPct val="100000"/>
              </a:lnSpc>
              <a:spcBef>
                <a:spcPts val="0"/>
              </a:spcBef>
              <a:spcAft>
                <a:spcPts val="0"/>
              </a:spcAft>
              <a:buClr>
                <a:schemeClr val="dk2"/>
              </a:buClr>
              <a:buSzPts val="2800"/>
              <a:buFont typeface="Wingdings" pitchFamily="2" charset="2"/>
              <a:buChar char="Ø"/>
            </a:pPr>
            <a:r>
              <a:rPr lang="es-ES" sz="2800" b="0" i="0" u="none" strike="noStrike" cap="none" dirty="0">
                <a:solidFill>
                  <a:schemeClr val="dk2"/>
                </a:solidFill>
                <a:latin typeface="Calibri"/>
                <a:ea typeface="Calibri"/>
                <a:cs typeface="Calibri"/>
                <a:sym typeface="Calibri"/>
              </a:rPr>
              <a:t>La investigación del estilo </a:t>
            </a:r>
            <a:r>
              <a:rPr lang="es-ES" sz="2800" b="1" i="0" u="none" strike="noStrike" cap="none" dirty="0">
                <a:solidFill>
                  <a:schemeClr val="dk2"/>
                </a:solidFill>
                <a:latin typeface="Calibri"/>
                <a:ea typeface="Calibri"/>
                <a:cs typeface="Calibri"/>
                <a:sym typeface="Calibri"/>
              </a:rPr>
              <a:t>pronóstico</a:t>
            </a:r>
            <a:r>
              <a:rPr lang="es-ES" sz="2800" b="0" i="0" u="none" strike="noStrike" cap="none" dirty="0">
                <a:solidFill>
                  <a:schemeClr val="dk2"/>
                </a:solidFill>
                <a:latin typeface="Calibri"/>
                <a:ea typeface="Calibri"/>
                <a:cs typeface="Calibri"/>
                <a:sym typeface="Calibri"/>
              </a:rPr>
              <a:t> es aquella en la cual el propósito principal es </a:t>
            </a:r>
            <a:r>
              <a:rPr lang="es-ES" sz="2800" b="1" i="0" u="none" strike="noStrike" cap="none" dirty="0">
                <a:solidFill>
                  <a:schemeClr val="dk2"/>
                </a:solidFill>
                <a:latin typeface="Calibri"/>
                <a:ea typeface="Calibri"/>
                <a:cs typeface="Calibri"/>
                <a:sym typeface="Calibri"/>
              </a:rPr>
              <a:t>“predecir”</a:t>
            </a:r>
            <a:r>
              <a:rPr lang="es-ES" sz="2800" b="0" i="0" u="none" strike="noStrike" cap="none" dirty="0">
                <a:solidFill>
                  <a:schemeClr val="dk2"/>
                </a:solidFill>
                <a:latin typeface="Calibri"/>
                <a:ea typeface="Calibri"/>
                <a:cs typeface="Calibri"/>
                <a:sym typeface="Calibri"/>
              </a:rPr>
              <a:t> la dirección futura de los eventos investigados. </a:t>
            </a:r>
            <a:endParaRPr sz="2800" b="0" i="0" u="none" strike="noStrike" cap="none" dirty="0">
              <a:solidFill>
                <a:schemeClr val="dk2"/>
              </a:solidFill>
              <a:latin typeface="Calibri"/>
              <a:ea typeface="Calibri"/>
              <a:cs typeface="Calibri"/>
              <a:sym typeface="Calibri"/>
            </a:endParaRPr>
          </a:p>
        </p:txBody>
      </p:sp>
      <p:pic>
        <p:nvPicPr>
          <p:cNvPr id="7" name="Google Shape;190;p5">
            <a:extLst>
              <a:ext uri="{FF2B5EF4-FFF2-40B4-BE49-F238E27FC236}">
                <a16:creationId xmlns:a16="http://schemas.microsoft.com/office/drawing/2014/main" id="{ABCAC866-13BE-B54E-AFD1-DD8A38B91B45}"/>
              </a:ext>
            </a:extLst>
          </p:cNvPr>
          <p:cNvPicPr preferRelativeResize="0"/>
          <p:nvPr/>
        </p:nvPicPr>
        <p:blipFill rotWithShape="1">
          <a:blip r:embed="rId3">
            <a:alphaModFix/>
          </a:blip>
          <a:srcRect l="13661" r="14268" b="3553"/>
          <a:stretch/>
        </p:blipFill>
        <p:spPr>
          <a:xfrm>
            <a:off x="7134506" y="2062162"/>
            <a:ext cx="1757362" cy="1809751"/>
          </a:xfrm>
          <a:prstGeom prst="rect">
            <a:avLst/>
          </a:prstGeom>
          <a:noFill/>
          <a:ln>
            <a:noFill/>
          </a:ln>
        </p:spPr>
      </p:pic>
    </p:spTree>
    <p:extLst>
      <p:ext uri="{BB962C8B-B14F-4D97-AF65-F5344CB8AC3E}">
        <p14:creationId xmlns:p14="http://schemas.microsoft.com/office/powerpoint/2010/main" val="105133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5"/>
          <p:cNvSpPr txBox="1">
            <a:spLocks noGrp="1"/>
          </p:cNvSpPr>
          <p:nvPr>
            <p:ph type="title"/>
          </p:nvPr>
        </p:nvSpPr>
        <p:spPr>
          <a:xfrm>
            <a:off x="3004575" y="3476150"/>
            <a:ext cx="5995800" cy="1603200"/>
          </a:xfrm>
          <a:prstGeom prst="rect">
            <a:avLst/>
          </a:prstGeom>
          <a:solidFill>
            <a:srgbClr val="DE3075">
              <a:alpha val="63921"/>
            </a:srgbClr>
          </a:solidFill>
          <a:ln>
            <a:noFill/>
          </a:ln>
        </p:spPr>
        <p:txBody>
          <a:bodyPr spcFirstLastPara="1" wrap="square" lIns="91425" tIns="45700" rIns="91425" bIns="45700" anchor="t" anchorCtr="0">
            <a:noAutofit/>
          </a:bodyPr>
          <a:lstStyle/>
          <a:p>
            <a:pPr marL="0" lvl="0" indent="0" algn="r" rtl="0">
              <a:lnSpc>
                <a:spcPct val="90000"/>
              </a:lnSpc>
              <a:spcBef>
                <a:spcPts val="0"/>
              </a:spcBef>
              <a:spcAft>
                <a:spcPts val="0"/>
              </a:spcAft>
              <a:buSzPts val="3000"/>
              <a:buNone/>
            </a:pPr>
            <a:r>
              <a:rPr lang="en-US" dirty="0"/>
              <a:t>CARACTERÍSTICAS</a:t>
            </a:r>
            <a:endParaRPr dirty="0"/>
          </a:p>
        </p:txBody>
      </p:sp>
    </p:spTree>
    <p:extLst>
      <p:ext uri="{BB962C8B-B14F-4D97-AF65-F5344CB8AC3E}">
        <p14:creationId xmlns:p14="http://schemas.microsoft.com/office/powerpoint/2010/main" val="1079443033"/>
      </p:ext>
    </p:extLst>
  </p:cSld>
  <p:clrMapOvr>
    <a:masterClrMapping/>
  </p:clrMapOvr>
</p:sld>
</file>

<file path=ppt/theme/theme1.xml><?xml version="1.0" encoding="utf-8"?>
<a:theme xmlns:a="http://schemas.openxmlformats.org/drawingml/2006/main" name="Tema de Office">
  <a:themeElements>
    <a:clrScheme name="DUOC 2">
      <a:dk1>
        <a:srgbClr val="172740"/>
      </a:dk1>
      <a:lt1>
        <a:srgbClr val="FFFFFF"/>
      </a:lt1>
      <a:dk2>
        <a:srgbClr val="81888F"/>
      </a:dk2>
      <a:lt2>
        <a:srgbClr val="FBC842"/>
      </a:lt2>
      <a:accent1>
        <a:srgbClr val="DE3075"/>
      </a:accent1>
      <a:accent2>
        <a:srgbClr val="702785"/>
      </a:accent2>
      <a:accent3>
        <a:srgbClr val="BDD503"/>
      </a:accent3>
      <a:accent4>
        <a:srgbClr val="00A0DE"/>
      </a:accent4>
      <a:accent5>
        <a:srgbClr val="FA742C"/>
      </a:accent5>
      <a:accent6>
        <a:srgbClr val="AE0F0F"/>
      </a:accent6>
      <a:hlink>
        <a:srgbClr val="723714"/>
      </a:hlink>
      <a:folHlink>
        <a:srgbClr val="6B79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239</TotalTime>
  <Words>1677</Words>
  <Application>Microsoft Office PowerPoint</Application>
  <PresentationFormat>Presentación en pantalla (4:3)</PresentationFormat>
  <Paragraphs>130</Paragraphs>
  <Slides>31</Slides>
  <Notes>31</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31</vt:i4>
      </vt:variant>
    </vt:vector>
  </HeadingPairs>
  <TitlesOfParts>
    <vt:vector size="39" baseType="lpstr">
      <vt:lpstr>Calibri</vt:lpstr>
      <vt:lpstr>Wingdings</vt:lpstr>
      <vt:lpstr>Roboto Mono</vt:lpstr>
      <vt:lpstr>Bebas Neue</vt:lpstr>
      <vt:lpstr>Franklin Gothic</vt:lpstr>
      <vt:lpstr>Arial</vt:lpstr>
      <vt:lpstr>Roboto Condensed</vt:lpstr>
      <vt:lpstr>Tema de Office</vt:lpstr>
      <vt:lpstr>MODELOS PREDICTIVOS</vt:lpstr>
      <vt:lpstr>Presentación de PowerPoint</vt:lpstr>
      <vt:lpstr>Presentación de PowerPoint</vt:lpstr>
      <vt:lpstr>Presentación de PowerPoint</vt:lpstr>
      <vt:lpstr>DEFINICIONES</vt:lpstr>
      <vt:lpstr>DEFINICIONES</vt:lpstr>
      <vt:lpstr>DEFINICIONES</vt:lpstr>
      <vt:lpstr>DEFINICIONES</vt:lpstr>
      <vt:lpstr>CARACTERÍSTICAS</vt:lpstr>
      <vt:lpstr>CARACTERÍSTICAS</vt:lpstr>
      <vt:lpstr>ETAPAS</vt:lpstr>
      <vt:lpstr>APRENDIZAJE COMPUTACIONAL</vt:lpstr>
      <vt:lpstr>SUPOSICIONES</vt:lpstr>
      <vt:lpstr>SUPOSICIONES</vt:lpstr>
      <vt:lpstr>PREDICCIONES</vt:lpstr>
      <vt:lpstr>PREDICCIONES</vt:lpstr>
      <vt:lpstr>PREDICCIONES</vt:lpstr>
      <vt:lpstr>PREDICCIONES</vt:lpstr>
      <vt:lpstr>PREDICCIONES</vt:lpstr>
      <vt:lpstr>PRINCIPALES APLICACIONES</vt:lpstr>
      <vt:lpstr>PRINCIPALES APLICACIONES</vt:lpstr>
      <vt:lpstr>PRINCIPALES HERRAMIENTAS</vt:lpstr>
      <vt:lpstr>ESTADÍSTICA PREDICTIVA</vt:lpstr>
      <vt:lpstr>EJERCICIOS</vt:lpstr>
      <vt:lpstr>EJERCICIOS</vt:lpstr>
      <vt:lpstr>EJERCICIOS</vt:lpstr>
      <vt:lpstr>EJERCICIOS</vt:lpstr>
      <vt:lpstr>EJERCICIOS</vt:lpstr>
      <vt:lpstr>EJERCICIOS</vt:lpstr>
      <vt:lpstr>EJERCICIOS</vt:lpstr>
      <vt:lpstr>EJERCICIOS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MINERÍA DE DATOS</dc:title>
  <dc:creator>Escuela Informatica</dc:creator>
  <cp:lastModifiedBy>Maria Cristina Plaza M.</cp:lastModifiedBy>
  <cp:revision>54</cp:revision>
  <dcterms:modified xsi:type="dcterms:W3CDTF">2021-02-02T19:48:42Z</dcterms:modified>
</cp:coreProperties>
</file>